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09" r:id="rId2"/>
    <p:sldId id="390" r:id="rId3"/>
    <p:sldId id="906" r:id="rId4"/>
    <p:sldId id="856" r:id="rId5"/>
    <p:sldId id="888" r:id="rId6"/>
    <p:sldId id="488" r:id="rId7"/>
    <p:sldId id="890" r:id="rId8"/>
    <p:sldId id="892" r:id="rId9"/>
    <p:sldId id="507" r:id="rId10"/>
    <p:sldId id="894" r:id="rId11"/>
    <p:sldId id="489" r:id="rId12"/>
    <p:sldId id="549" r:id="rId13"/>
    <p:sldId id="896" r:id="rId14"/>
    <p:sldId id="357" r:id="rId15"/>
    <p:sldId id="358" r:id="rId16"/>
    <p:sldId id="897" r:id="rId17"/>
    <p:sldId id="898" r:id="rId18"/>
    <p:sldId id="901" r:id="rId19"/>
    <p:sldId id="904" r:id="rId20"/>
    <p:sldId id="905" r:id="rId21"/>
    <p:sldId id="911" r:id="rId22"/>
    <p:sldId id="912" r:id="rId23"/>
    <p:sldId id="913" r:id="rId24"/>
    <p:sldId id="914" r:id="rId25"/>
    <p:sldId id="916" r:id="rId26"/>
    <p:sldId id="886" r:id="rId27"/>
    <p:sldId id="5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8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uong Le Dinh" userId="9e261564-8872-4acd-9987-013c75985b69" providerId="ADAL" clId="{636F0B71-B5B5-4862-8710-13A93174D257}"/>
    <pc:docChg chg="modSld">
      <pc:chgData name="Truong Le Dinh" userId="9e261564-8872-4acd-9987-013c75985b69" providerId="ADAL" clId="{636F0B71-B5B5-4862-8710-13A93174D257}" dt="2021-10-30T02:18:20.090" v="12" actId="1076"/>
      <pc:docMkLst>
        <pc:docMk/>
      </pc:docMkLst>
      <pc:sldChg chg="modSp mod">
        <pc:chgData name="Truong Le Dinh" userId="9e261564-8872-4acd-9987-013c75985b69" providerId="ADAL" clId="{636F0B71-B5B5-4862-8710-13A93174D257}" dt="2021-10-30T02:16:03.051" v="1" actId="20577"/>
        <pc:sldMkLst>
          <pc:docMk/>
          <pc:sldMk cId="552770462" sldId="897"/>
        </pc:sldMkLst>
        <pc:spChg chg="mod">
          <ac:chgData name="Truong Le Dinh" userId="9e261564-8872-4acd-9987-013c75985b69" providerId="ADAL" clId="{636F0B71-B5B5-4862-8710-13A93174D257}" dt="2021-10-30T02:16:03.051" v="1" actId="20577"/>
          <ac:spMkLst>
            <pc:docMk/>
            <pc:sldMk cId="552770462" sldId="897"/>
            <ac:spMk id="28" creationId="{3E1E01DA-4455-4E3F-A32F-9B4FACC5B5C4}"/>
          </ac:spMkLst>
        </pc:spChg>
        <pc:spChg chg="mod">
          <ac:chgData name="Truong Le Dinh" userId="9e261564-8872-4acd-9987-013c75985b69" providerId="ADAL" clId="{636F0B71-B5B5-4862-8710-13A93174D257}" dt="2021-10-30T02:15:56.348" v="0" actId="1076"/>
          <ac:spMkLst>
            <pc:docMk/>
            <pc:sldMk cId="552770462" sldId="897"/>
            <ac:spMk id="39" creationId="{B9514511-1816-42D1-813A-E3DE4027CB54}"/>
          </ac:spMkLst>
        </pc:spChg>
      </pc:sldChg>
      <pc:sldChg chg="modSp mod modAnim">
        <pc:chgData name="Truong Le Dinh" userId="9e261564-8872-4acd-9987-013c75985b69" providerId="ADAL" clId="{636F0B71-B5B5-4862-8710-13A93174D257}" dt="2021-10-30T02:18:20.090" v="12" actId="1076"/>
        <pc:sldMkLst>
          <pc:docMk/>
          <pc:sldMk cId="2867485134" sldId="898"/>
        </pc:sldMkLst>
        <pc:spChg chg="mod">
          <ac:chgData name="Truong Le Dinh" userId="9e261564-8872-4acd-9987-013c75985b69" providerId="ADAL" clId="{636F0B71-B5B5-4862-8710-13A93174D257}" dt="2021-10-30T02:18:20.090" v="12" actId="1076"/>
          <ac:spMkLst>
            <pc:docMk/>
            <pc:sldMk cId="2867485134" sldId="898"/>
            <ac:spMk id="53" creationId="{B18F6A77-E6BF-492C-BCCC-4E1A3334011B}"/>
          </ac:spMkLst>
        </pc:spChg>
        <pc:spChg chg="mod">
          <ac:chgData name="Truong Le Dinh" userId="9e261564-8872-4acd-9987-013c75985b69" providerId="ADAL" clId="{636F0B71-B5B5-4862-8710-13A93174D257}" dt="2021-10-30T02:18:08.593" v="11" actId="1076"/>
          <ac:spMkLst>
            <pc:docMk/>
            <pc:sldMk cId="2867485134" sldId="898"/>
            <ac:spMk id="54" creationId="{E1416477-F6EA-4470-B7A4-73DB717485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43E5-F515-4501-B201-3A434B26FCF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968FC7-6CAE-4084-8D5A-9513D4D7D848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LÝ LUẬN CỦA C.MÁC VỀ SẢN XUẤT HÀNG HÓA VÀ HÀNG HÓA</a:t>
          </a:r>
        </a:p>
      </dgm:t>
    </dgm:pt>
    <dgm:pt modelId="{E8762775-0A93-4E03-9CBC-7A8C7842CAE0}" type="parTrans" cxnId="{5CE7B879-DFBD-4EFD-80B6-452C13AC7EB6}">
      <dgm:prSet/>
      <dgm:spPr/>
      <dgm:t>
        <a:bodyPr/>
        <a:lstStyle/>
        <a:p>
          <a:endParaRPr lang="en-US"/>
        </a:p>
      </dgm:t>
    </dgm:pt>
    <dgm:pt modelId="{0F360431-8F7D-4257-85DA-79E09AAE1898}" type="sibTrans" cxnId="{5CE7B879-DFBD-4EFD-80B6-452C13AC7EB6}">
      <dgm:prSet/>
      <dgm:spPr/>
      <dgm:t>
        <a:bodyPr/>
        <a:lstStyle/>
        <a:p>
          <a:endParaRPr lang="en-US"/>
        </a:p>
      </dgm:t>
    </dgm:pt>
    <dgm:pt modelId="{43EF27E7-3554-44C9-904F-FC29F9329E0A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 TRƯỜNG VÀ VAI TRÒ CỦA CÁC CHỦ THỂ THAM GIA THỊ TRƯỜNG</a:t>
          </a:r>
        </a:p>
      </dgm:t>
    </dgm:pt>
    <dgm:pt modelId="{8AA01F3B-0EE5-45EF-A2E1-35004A9C5C54}" type="parTrans" cxnId="{271E4DC0-8CE4-49CF-907C-185013C64345}">
      <dgm:prSet/>
      <dgm:spPr/>
      <dgm:t>
        <a:bodyPr/>
        <a:lstStyle/>
        <a:p>
          <a:endParaRPr lang="en-US"/>
        </a:p>
      </dgm:t>
    </dgm:pt>
    <dgm:pt modelId="{7B2C1246-D560-4997-9EE6-32A618F20961}" type="sibTrans" cxnId="{271E4DC0-8CE4-49CF-907C-185013C64345}">
      <dgm:prSet/>
      <dgm:spPr/>
      <dgm:t>
        <a:bodyPr/>
        <a:lstStyle/>
        <a:p>
          <a:endParaRPr lang="en-US"/>
        </a:p>
      </dgm:t>
    </dgm:pt>
    <dgm:pt modelId="{E58B3043-4CAE-4803-AC3B-64E8BA6D427B}" type="pres">
      <dgm:prSet presAssocID="{9C2443E5-F515-4501-B201-3A434B26FCF1}" presName="Name0" presStyleCnt="0">
        <dgm:presLayoutVars>
          <dgm:chMax val="7"/>
          <dgm:chPref val="7"/>
          <dgm:dir/>
        </dgm:presLayoutVars>
      </dgm:prSet>
      <dgm:spPr/>
    </dgm:pt>
    <dgm:pt modelId="{2B586D0E-C993-4F97-AEAB-40027A2B6B57}" type="pres">
      <dgm:prSet presAssocID="{9C2443E5-F515-4501-B201-3A434B26FCF1}" presName="Name1" presStyleCnt="0"/>
      <dgm:spPr/>
    </dgm:pt>
    <dgm:pt modelId="{2087BD71-B953-46EB-8440-3EACAB4E8BE1}" type="pres">
      <dgm:prSet presAssocID="{9C2443E5-F515-4501-B201-3A434B26FCF1}" presName="cycle" presStyleCnt="0"/>
      <dgm:spPr/>
    </dgm:pt>
    <dgm:pt modelId="{47E3CCCD-3D0D-4205-8996-8FB4F0B625A3}" type="pres">
      <dgm:prSet presAssocID="{9C2443E5-F515-4501-B201-3A434B26FCF1}" presName="srcNode" presStyleLbl="node1" presStyleIdx="0" presStyleCnt="2"/>
      <dgm:spPr/>
    </dgm:pt>
    <dgm:pt modelId="{347BFC91-1736-4F27-B261-EC74F6A8C976}" type="pres">
      <dgm:prSet presAssocID="{9C2443E5-F515-4501-B201-3A434B26FCF1}" presName="conn" presStyleLbl="parChTrans1D2" presStyleIdx="0" presStyleCnt="1"/>
      <dgm:spPr/>
    </dgm:pt>
    <dgm:pt modelId="{C214DE82-8876-4BD9-BDC7-B734B36DF906}" type="pres">
      <dgm:prSet presAssocID="{9C2443E5-F515-4501-B201-3A434B26FCF1}" presName="extraNode" presStyleLbl="node1" presStyleIdx="0" presStyleCnt="2"/>
      <dgm:spPr/>
    </dgm:pt>
    <dgm:pt modelId="{DCD02F95-7C6E-4484-8782-C37D932915F2}" type="pres">
      <dgm:prSet presAssocID="{9C2443E5-F515-4501-B201-3A434B26FCF1}" presName="dstNode" presStyleLbl="node1" presStyleIdx="0" presStyleCnt="2"/>
      <dgm:spPr/>
    </dgm:pt>
    <dgm:pt modelId="{68B1C590-FA4C-4521-BA21-CDBA602483C1}" type="pres">
      <dgm:prSet presAssocID="{27968FC7-6CAE-4084-8D5A-9513D4D7D848}" presName="text_1" presStyleLbl="node1" presStyleIdx="0" presStyleCnt="2">
        <dgm:presLayoutVars>
          <dgm:bulletEnabled val="1"/>
        </dgm:presLayoutVars>
      </dgm:prSet>
      <dgm:spPr/>
    </dgm:pt>
    <dgm:pt modelId="{E92C7AA3-FD03-48AE-A429-C87CB62EA195}" type="pres">
      <dgm:prSet presAssocID="{27968FC7-6CAE-4084-8D5A-9513D4D7D848}" presName="accent_1" presStyleCnt="0"/>
      <dgm:spPr/>
    </dgm:pt>
    <dgm:pt modelId="{7BCC4E72-2343-4576-9F52-53C9BDC6C950}" type="pres">
      <dgm:prSet presAssocID="{27968FC7-6CAE-4084-8D5A-9513D4D7D848}" presName="accentRepeatNode" presStyleLbl="solidFgAcc1" presStyleIdx="0" presStyleCnt="2"/>
      <dgm:spPr/>
    </dgm:pt>
    <dgm:pt modelId="{BEA5D8E4-C348-4056-86BD-D367D7260C0D}" type="pres">
      <dgm:prSet presAssocID="{43EF27E7-3554-44C9-904F-FC29F9329E0A}" presName="text_2" presStyleLbl="node1" presStyleIdx="1" presStyleCnt="2">
        <dgm:presLayoutVars>
          <dgm:bulletEnabled val="1"/>
        </dgm:presLayoutVars>
      </dgm:prSet>
      <dgm:spPr/>
    </dgm:pt>
    <dgm:pt modelId="{B8792A63-59FA-44F6-BD9F-16E50993FB4F}" type="pres">
      <dgm:prSet presAssocID="{43EF27E7-3554-44C9-904F-FC29F9329E0A}" presName="accent_2" presStyleCnt="0"/>
      <dgm:spPr/>
    </dgm:pt>
    <dgm:pt modelId="{65E977BA-81D1-4B94-A176-DF1D02B96AAB}" type="pres">
      <dgm:prSet presAssocID="{43EF27E7-3554-44C9-904F-FC29F9329E0A}" presName="accentRepeatNode" presStyleLbl="solidFgAcc1" presStyleIdx="1" presStyleCnt="2"/>
      <dgm:spPr/>
    </dgm:pt>
  </dgm:ptLst>
  <dgm:cxnLst>
    <dgm:cxn modelId="{C3CF5C0B-8A1E-4B47-9D58-A1349D0A1260}" type="presOf" srcId="{0F360431-8F7D-4257-85DA-79E09AAE1898}" destId="{347BFC91-1736-4F27-B261-EC74F6A8C976}" srcOrd="0" destOrd="0" presId="urn:microsoft.com/office/officeart/2008/layout/VerticalCurvedList"/>
    <dgm:cxn modelId="{CF721D18-8A91-4C36-BFAD-3FCF0D168313}" type="presOf" srcId="{9C2443E5-F515-4501-B201-3A434B26FCF1}" destId="{E58B3043-4CAE-4803-AC3B-64E8BA6D427B}" srcOrd="0" destOrd="0" presId="urn:microsoft.com/office/officeart/2008/layout/VerticalCurvedList"/>
    <dgm:cxn modelId="{536D2E76-66AF-4186-A857-BA6602FF278C}" type="presOf" srcId="{43EF27E7-3554-44C9-904F-FC29F9329E0A}" destId="{BEA5D8E4-C348-4056-86BD-D367D7260C0D}" srcOrd="0" destOrd="0" presId="urn:microsoft.com/office/officeart/2008/layout/VerticalCurvedList"/>
    <dgm:cxn modelId="{5CE7B879-DFBD-4EFD-80B6-452C13AC7EB6}" srcId="{9C2443E5-F515-4501-B201-3A434B26FCF1}" destId="{27968FC7-6CAE-4084-8D5A-9513D4D7D848}" srcOrd="0" destOrd="0" parTransId="{E8762775-0A93-4E03-9CBC-7A8C7842CAE0}" sibTransId="{0F360431-8F7D-4257-85DA-79E09AAE1898}"/>
    <dgm:cxn modelId="{18E113B1-D470-4393-81E9-4889887E9F9B}" type="presOf" srcId="{27968FC7-6CAE-4084-8D5A-9513D4D7D848}" destId="{68B1C590-FA4C-4521-BA21-CDBA602483C1}" srcOrd="0" destOrd="0" presId="urn:microsoft.com/office/officeart/2008/layout/VerticalCurvedList"/>
    <dgm:cxn modelId="{271E4DC0-8CE4-49CF-907C-185013C64345}" srcId="{9C2443E5-F515-4501-B201-3A434B26FCF1}" destId="{43EF27E7-3554-44C9-904F-FC29F9329E0A}" srcOrd="1" destOrd="0" parTransId="{8AA01F3B-0EE5-45EF-A2E1-35004A9C5C54}" sibTransId="{7B2C1246-D560-4997-9EE6-32A618F20961}"/>
    <dgm:cxn modelId="{0EF664DF-251E-4732-8804-5CC4A1A2E5E9}" type="presParOf" srcId="{E58B3043-4CAE-4803-AC3B-64E8BA6D427B}" destId="{2B586D0E-C993-4F97-AEAB-40027A2B6B57}" srcOrd="0" destOrd="0" presId="urn:microsoft.com/office/officeart/2008/layout/VerticalCurvedList"/>
    <dgm:cxn modelId="{5651623D-B4AA-4146-AF44-FBB00E86174B}" type="presParOf" srcId="{2B586D0E-C993-4F97-AEAB-40027A2B6B57}" destId="{2087BD71-B953-46EB-8440-3EACAB4E8BE1}" srcOrd="0" destOrd="0" presId="urn:microsoft.com/office/officeart/2008/layout/VerticalCurvedList"/>
    <dgm:cxn modelId="{E5D17B45-6CC9-4974-BCED-72D270A62765}" type="presParOf" srcId="{2087BD71-B953-46EB-8440-3EACAB4E8BE1}" destId="{47E3CCCD-3D0D-4205-8996-8FB4F0B625A3}" srcOrd="0" destOrd="0" presId="urn:microsoft.com/office/officeart/2008/layout/VerticalCurvedList"/>
    <dgm:cxn modelId="{87BCE9D6-728F-472C-B680-B8C07BDF90E5}" type="presParOf" srcId="{2087BD71-B953-46EB-8440-3EACAB4E8BE1}" destId="{347BFC91-1736-4F27-B261-EC74F6A8C976}" srcOrd="1" destOrd="0" presId="urn:microsoft.com/office/officeart/2008/layout/VerticalCurvedList"/>
    <dgm:cxn modelId="{14AF80DD-B6A8-4BD2-8D3B-B36C01E90AC5}" type="presParOf" srcId="{2087BD71-B953-46EB-8440-3EACAB4E8BE1}" destId="{C214DE82-8876-4BD9-BDC7-B734B36DF906}" srcOrd="2" destOrd="0" presId="urn:microsoft.com/office/officeart/2008/layout/VerticalCurvedList"/>
    <dgm:cxn modelId="{D861334E-5BD5-42E5-8870-EDBE728C60F3}" type="presParOf" srcId="{2087BD71-B953-46EB-8440-3EACAB4E8BE1}" destId="{DCD02F95-7C6E-4484-8782-C37D932915F2}" srcOrd="3" destOrd="0" presId="urn:microsoft.com/office/officeart/2008/layout/VerticalCurvedList"/>
    <dgm:cxn modelId="{DF2C038B-965A-47A4-A602-C5758BC448F8}" type="presParOf" srcId="{2B586D0E-C993-4F97-AEAB-40027A2B6B57}" destId="{68B1C590-FA4C-4521-BA21-CDBA602483C1}" srcOrd="1" destOrd="0" presId="urn:microsoft.com/office/officeart/2008/layout/VerticalCurvedList"/>
    <dgm:cxn modelId="{E262778A-FC01-4EF5-A10F-13482AAF9B13}" type="presParOf" srcId="{2B586D0E-C993-4F97-AEAB-40027A2B6B57}" destId="{E92C7AA3-FD03-48AE-A429-C87CB62EA195}" srcOrd="2" destOrd="0" presId="urn:microsoft.com/office/officeart/2008/layout/VerticalCurvedList"/>
    <dgm:cxn modelId="{7B548B42-E618-4588-8F0F-6805D9389A1B}" type="presParOf" srcId="{E92C7AA3-FD03-48AE-A429-C87CB62EA195}" destId="{7BCC4E72-2343-4576-9F52-53C9BDC6C950}" srcOrd="0" destOrd="0" presId="urn:microsoft.com/office/officeart/2008/layout/VerticalCurvedList"/>
    <dgm:cxn modelId="{D313B1BC-FF68-4CD1-B027-6BCA69C96AAB}" type="presParOf" srcId="{2B586D0E-C993-4F97-AEAB-40027A2B6B57}" destId="{BEA5D8E4-C348-4056-86BD-D367D7260C0D}" srcOrd="3" destOrd="0" presId="urn:microsoft.com/office/officeart/2008/layout/VerticalCurvedList"/>
    <dgm:cxn modelId="{8FFAD34C-D50C-4394-BA75-4D5800F01BC3}" type="presParOf" srcId="{2B586D0E-C993-4F97-AEAB-40027A2B6B57}" destId="{B8792A63-59FA-44F6-BD9F-16E50993FB4F}" srcOrd="4" destOrd="0" presId="urn:microsoft.com/office/officeart/2008/layout/VerticalCurvedList"/>
    <dgm:cxn modelId="{BF5EACE8-E353-4C7C-8091-0584F5B10F07}" type="presParOf" srcId="{B8792A63-59FA-44F6-BD9F-16E50993FB4F}" destId="{65E977BA-81D1-4B94-A176-DF1D02B96AA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1E846D-DA6E-4837-B249-ED4595A1A754}" type="doc">
      <dgm:prSet loTypeId="urn:microsoft.com/office/officeart/2005/8/layout/hList1" loCatId="list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88889B7-7B3F-4ABE-9E13-EA88AF6DDCC9}">
      <dgm:prSet phldrT="[Text]" custT="1"/>
      <dgm:spPr>
        <a:xfrm>
          <a:off x="54" y="3639"/>
          <a:ext cx="5180763" cy="1094400"/>
        </a:xfrm>
        <a:solidFill>
          <a:sysClr val="window" lastClr="FFFFFF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algn="l">
            <a:buNone/>
          </a:pP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2.2.1</a:t>
          </a:r>
        </a:p>
      </dgm:t>
    </dgm:pt>
    <dgm:pt modelId="{248F061C-C5CA-425B-BBAC-CD764C931F87}" type="parTrans" cxnId="{A165DCC2-B267-4382-B356-DCEBC381FC38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0DDCDF-4894-4769-94B9-98B0F6060336}" type="sibTrans" cxnId="{A165DCC2-B267-4382-B356-DCEBC381FC38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FBDD57-E337-4A36-9CD9-8D7599E62527}">
      <dgm:prSet phldrT="[Text]" custT="1"/>
      <dgm:spPr>
        <a:xfrm>
          <a:off x="54" y="1098039"/>
          <a:ext cx="5180763" cy="3650849"/>
        </a:xfr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gm:spPr>
      <dgm:t>
        <a:bodyPr/>
        <a:lstStyle/>
        <a:p>
          <a:pPr algn="l">
            <a:buChar char="•"/>
          </a:pPr>
          <a:r>
            <a:rPr lang="en-US" sz="40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40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4000" b="1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6FAD5E74-5585-411B-9148-E0965EEF13C2}" type="parTrans" cxnId="{7DD3F881-A839-45C8-8246-B966E122C87A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B21AF2-6F04-4C2F-9E49-F16C83B9618D}" type="sibTrans" cxnId="{7DD3F881-A839-45C8-8246-B966E122C87A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1C80B0-42A9-48B0-83E2-A33B8A62797B}">
      <dgm:prSet phldrT="[Text]" custT="1"/>
      <dgm:spPr>
        <a:xfrm>
          <a:off x="54" y="1098039"/>
          <a:ext cx="5180763" cy="3650849"/>
        </a:xfr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gm:spPr>
      <dgm:t>
        <a:bodyPr/>
        <a:lstStyle/>
        <a:p>
          <a:pPr algn="l">
            <a:buChar char="•"/>
          </a:pP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Khái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niệm</a:t>
          </a:r>
          <a:endParaRPr lang="en-US" sz="2800" b="1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7C4B7C04-4CF6-41B8-9857-3DF7863F1282}" type="parTrans" cxnId="{0B588144-F9C3-40C4-A8D3-18C31F5F8F1E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411675-2188-4535-940C-F0279EFF2D0B}" type="sibTrans" cxnId="{0B588144-F9C3-40C4-A8D3-18C31F5F8F1E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DD15DC-5651-400E-84C2-F9D5B3841EAC}">
      <dgm:prSet phldrT="[Text]" custT="1"/>
      <dgm:spPr>
        <a:xfrm>
          <a:off x="5906124" y="3639"/>
          <a:ext cx="5180763" cy="1094400"/>
        </a:xfrm>
        <a:solidFill>
          <a:sysClr val="window" lastClr="FFFFFF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algn="l">
            <a:buNone/>
          </a:pP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2.2.2. </a:t>
          </a:r>
        </a:p>
      </dgm:t>
    </dgm:pt>
    <dgm:pt modelId="{6722038D-7E37-400B-9D37-905C3239303B}" type="parTrans" cxnId="{B7F2F209-DAD7-4BF9-B66C-14DE89136655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DF0F28-3939-47AD-B781-09B8714606CF}" type="sibTrans" cxnId="{B7F2F209-DAD7-4BF9-B66C-14DE89136655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F31C79-1333-403B-B08D-65569572DE77}">
      <dgm:prSet phldrT="[Text]" custT="1"/>
      <dgm:spPr>
        <a:xfrm>
          <a:off x="5906124" y="1098039"/>
          <a:ext cx="5180763" cy="3650849"/>
        </a:xfr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gm:spPr>
      <dgm:t>
        <a:bodyPr/>
        <a:lstStyle/>
        <a:p>
          <a:pPr algn="l">
            <a:buChar char="•"/>
          </a:pP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Vai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trò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của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chủ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thể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tham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gia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3200" b="1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0AF8014-C757-4B1F-804C-12151D508F4A}" type="parTrans" cxnId="{24E3D47B-28A6-40EF-8FBB-4C159F1BC865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2E706F-4E33-41B4-8084-89FF10533DD4}" type="sibTrans" cxnId="{24E3D47B-28A6-40EF-8FBB-4C159F1BC865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2297DF-8B3A-42B3-BFD6-E0639EBBE7C1}">
      <dgm:prSet phldrT="[Text]" custT="1"/>
      <dgm:spPr>
        <a:xfrm>
          <a:off x="5906124" y="1098039"/>
          <a:ext cx="5180763" cy="3650849"/>
        </a:xfr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gm:spPr>
      <dgm:t>
        <a:bodyPr/>
        <a:lstStyle/>
        <a:p>
          <a:pPr algn="l">
            <a:buChar char="•"/>
          </a:pP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Người</a:t>
          </a: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sản</a:t>
          </a: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xuất</a:t>
          </a:r>
          <a:endParaRPr lang="en-US" sz="3200" b="1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635CCC36-4051-4179-BDCB-7A97C1F6D960}" type="parTrans" cxnId="{7A115A23-5D4D-47AC-A923-1AD07652EC1B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E369CF-094C-477C-8A47-1B47B2A9733E}" type="sibTrans" cxnId="{7A115A23-5D4D-47AC-A923-1AD07652EC1B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84BA6B-D5BF-44F8-B21A-16DFB61CC076}">
      <dgm:prSet phldrT="[Text]" custT="1"/>
      <dgm:spPr>
        <a:xfrm>
          <a:off x="54" y="1098039"/>
          <a:ext cx="5180763" cy="3650849"/>
        </a:xfr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gm:spPr>
      <dgm:t>
        <a:bodyPr/>
        <a:lstStyle/>
        <a:p>
          <a:pPr algn="l">
            <a:buChar char="•"/>
          </a:pP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Vai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trò</a:t>
          </a:r>
          <a:endParaRPr lang="en-US" sz="2800" b="1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07DCEED-BE22-4085-B4A5-327A8DA3BDB2}" type="parTrans" cxnId="{3BB32973-BD5F-4FE2-8151-4E97FE8DB1D7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9DDDEC-66D3-42CA-B907-95103D9AA78E}" type="sibTrans" cxnId="{3BB32973-BD5F-4FE2-8151-4E97FE8DB1D7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9E7628-E54F-4503-912A-CC9031679CE6}">
      <dgm:prSet phldrT="[Text]" custT="1"/>
      <dgm:spPr>
        <a:xfrm>
          <a:off x="54" y="1098039"/>
          <a:ext cx="5180763" cy="3650849"/>
        </a:xfr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gm:spPr>
      <dgm:t>
        <a:bodyPr/>
        <a:lstStyle/>
        <a:p>
          <a:pPr algn="l">
            <a:buChar char="•"/>
          </a:pP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Cơ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chế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2800" b="1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40F1F1C-1EE6-49AC-9D2D-6FC4E8743FC0}" type="parTrans" cxnId="{581FD054-029D-4984-81F7-82425C0035B7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14B0FD-779E-44C5-8F74-55ED12E70EE7}" type="sibTrans" cxnId="{581FD054-029D-4984-81F7-82425C0035B7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C7C2B8-F8E0-43CD-A797-DFB925FBBA3D}">
      <dgm:prSet phldrT="[Text]" custT="1"/>
      <dgm:spPr>
        <a:xfrm>
          <a:off x="54" y="1098039"/>
          <a:ext cx="5180763" cy="3650849"/>
        </a:xfr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gm:spPr>
      <dgm:t>
        <a:bodyPr/>
        <a:lstStyle/>
        <a:p>
          <a:pPr algn="l">
            <a:buChar char="•"/>
          </a:pP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Nền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kinh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tế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2800" b="1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BBDBB877-31FC-4F16-AB91-3550850792E0}" type="parTrans" cxnId="{C591CF23-653A-46B5-8101-6C46586CA20D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855282-AC6F-4D7E-8892-09CF75ED809F}" type="sibTrans" cxnId="{C591CF23-653A-46B5-8101-6C46586CA20D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F75D37-976A-4A5B-8324-72883DA10CAA}">
      <dgm:prSet phldrT="[Text]" custT="1"/>
      <dgm:spPr>
        <a:xfrm>
          <a:off x="54" y="1098039"/>
          <a:ext cx="5180763" cy="3650849"/>
        </a:xfr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gm:spPr>
      <dgm:t>
        <a:bodyPr/>
        <a:lstStyle/>
        <a:p>
          <a:pPr algn="l">
            <a:buChar char="•"/>
          </a:pP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Một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số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quy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luật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chủ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yếu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trong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nền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kinh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tế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2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2800" b="1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C1626AC-2305-412A-B88E-22710AA61F26}" type="parTrans" cxnId="{68034D93-5886-406E-B269-DD6A24A90F18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312556-5783-49BF-B49E-0CD18E6685E5}" type="sibTrans" cxnId="{68034D93-5886-406E-B269-DD6A24A90F18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46F0AD-194E-4C3F-BB8D-7193D64D2AA2}">
      <dgm:prSet phldrT="[Text]" custT="1"/>
      <dgm:spPr>
        <a:xfrm>
          <a:off x="5906124" y="1098039"/>
          <a:ext cx="5180763" cy="3650849"/>
        </a:xfr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gm:spPr>
      <dgm:t>
        <a:bodyPr/>
        <a:lstStyle/>
        <a:p>
          <a:pPr algn="l">
            <a:buChar char="•"/>
          </a:pP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Người</a:t>
          </a: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tiêu</a:t>
          </a: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dùng</a:t>
          </a:r>
          <a:endParaRPr lang="en-US" sz="3200" b="1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FD0F500-440B-4856-BC66-199AB19D961D}" type="parTrans" cxnId="{9E9D3E74-3275-451D-AC5D-DB446732A72A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608842-3247-4A56-A499-618DB844AE7A}" type="sibTrans" cxnId="{9E9D3E74-3275-451D-AC5D-DB446732A72A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DAE1C-8D51-4DC4-B4FE-D651F1FABEF7}">
      <dgm:prSet phldrT="[Text]" custT="1"/>
      <dgm:spPr>
        <a:xfrm>
          <a:off x="5906124" y="1098039"/>
          <a:ext cx="5180763" cy="3650849"/>
        </a:xfr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gm:spPr>
      <dgm:t>
        <a:bodyPr/>
        <a:lstStyle/>
        <a:p>
          <a:pPr algn="l">
            <a:buChar char="•"/>
          </a:pP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 </a:t>
          </a: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chủ</a:t>
          </a: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thể</a:t>
          </a: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trung</a:t>
          </a: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gian</a:t>
          </a: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trong</a:t>
          </a: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32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3200" b="1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E8D3D8B-CF20-4312-9805-256CC994BE68}" type="parTrans" cxnId="{3CA17401-21BA-4AD9-911A-C8D8CC0A1D5E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81994C-B61F-4114-B642-A2662F27EFB7}" type="sibTrans" cxnId="{3CA17401-21BA-4AD9-911A-C8D8CC0A1D5E}">
      <dgm:prSet/>
      <dgm:spPr/>
      <dgm:t>
        <a:bodyPr/>
        <a:lstStyle/>
        <a:p>
          <a:pPr algn="l"/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B3E5C7-C869-4A3C-A69E-D0BC3B0BEBFF}" type="pres">
      <dgm:prSet presAssocID="{EA1E846D-DA6E-4837-B249-ED4595A1A754}" presName="Name0" presStyleCnt="0">
        <dgm:presLayoutVars>
          <dgm:dir/>
          <dgm:animLvl val="lvl"/>
          <dgm:resizeHandles val="exact"/>
        </dgm:presLayoutVars>
      </dgm:prSet>
      <dgm:spPr/>
    </dgm:pt>
    <dgm:pt modelId="{92A79F1C-6B6D-4FDA-81E2-A993421C5FAD}" type="pres">
      <dgm:prSet presAssocID="{D88889B7-7B3F-4ABE-9E13-EA88AF6DDCC9}" presName="composite" presStyleCnt="0"/>
      <dgm:spPr/>
    </dgm:pt>
    <dgm:pt modelId="{3457D3F5-BE13-4779-BF65-870E0EA05684}" type="pres">
      <dgm:prSet presAssocID="{D88889B7-7B3F-4ABE-9E13-EA88AF6DDCC9}" presName="parTx" presStyleLbl="alignNode1" presStyleIdx="0" presStyleCnt="2" custLinFactNeighborY="-1939">
        <dgm:presLayoutVars>
          <dgm:chMax val="0"/>
          <dgm:chPref val="0"/>
          <dgm:bulletEnabled val="1"/>
        </dgm:presLayoutVars>
      </dgm:prSet>
      <dgm:spPr/>
    </dgm:pt>
    <dgm:pt modelId="{3C3DEAD0-FF1E-4A02-AF4A-B60C6DFB8DD4}" type="pres">
      <dgm:prSet presAssocID="{D88889B7-7B3F-4ABE-9E13-EA88AF6DDCC9}" presName="desTx" presStyleLbl="alignAccFollowNode1" presStyleIdx="0" presStyleCnt="2">
        <dgm:presLayoutVars>
          <dgm:bulletEnabled val="1"/>
        </dgm:presLayoutVars>
      </dgm:prSet>
      <dgm:spPr/>
    </dgm:pt>
    <dgm:pt modelId="{54C479FF-A1D9-488E-8383-D091E7B81607}" type="pres">
      <dgm:prSet presAssocID="{C10DDCDF-4894-4769-94B9-98B0F6060336}" presName="space" presStyleCnt="0"/>
      <dgm:spPr/>
    </dgm:pt>
    <dgm:pt modelId="{94CA9419-A423-4293-BDED-2F18AF0E2B4C}" type="pres">
      <dgm:prSet presAssocID="{B9DD15DC-5651-400E-84C2-F9D5B3841EAC}" presName="composite" presStyleCnt="0"/>
      <dgm:spPr/>
    </dgm:pt>
    <dgm:pt modelId="{CDDAC987-0E5B-4205-B317-8C605C8C80A9}" type="pres">
      <dgm:prSet presAssocID="{B9DD15DC-5651-400E-84C2-F9D5B3841EA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C63D6D1-8AFF-4B6F-AEC7-DD77E949CC21}" type="pres">
      <dgm:prSet presAssocID="{B9DD15DC-5651-400E-84C2-F9D5B3841EA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CA17401-21BA-4AD9-911A-C8D8CC0A1D5E}" srcId="{B9DD15DC-5651-400E-84C2-F9D5B3841EAC}" destId="{7A6DAE1C-8D51-4DC4-B4FE-D651F1FABEF7}" srcOrd="3" destOrd="0" parTransId="{1E8D3D8B-CF20-4312-9805-256CC994BE68}" sibTransId="{2181994C-B61F-4114-B642-A2662F27EFB7}"/>
    <dgm:cxn modelId="{B7F2F209-DAD7-4BF9-B66C-14DE89136655}" srcId="{EA1E846D-DA6E-4837-B249-ED4595A1A754}" destId="{B9DD15DC-5651-400E-84C2-F9D5B3841EAC}" srcOrd="1" destOrd="0" parTransId="{6722038D-7E37-400B-9D37-905C3239303B}" sibTransId="{F9DF0F28-3939-47AD-B781-09B8714606CF}"/>
    <dgm:cxn modelId="{7A115A23-5D4D-47AC-A923-1AD07652EC1B}" srcId="{B9DD15DC-5651-400E-84C2-F9D5B3841EAC}" destId="{5C2297DF-8B3A-42B3-BFD6-E0639EBBE7C1}" srcOrd="1" destOrd="0" parTransId="{635CCC36-4051-4179-BDCB-7A97C1F6D960}" sibTransId="{67E369CF-094C-477C-8A47-1B47B2A9733E}"/>
    <dgm:cxn modelId="{C591CF23-653A-46B5-8101-6C46586CA20D}" srcId="{D88889B7-7B3F-4ABE-9E13-EA88AF6DDCC9}" destId="{F9C7C2B8-F8E0-43CD-A797-DFB925FBBA3D}" srcOrd="4" destOrd="0" parTransId="{BBDBB877-31FC-4F16-AB91-3550850792E0}" sibTransId="{81855282-AC6F-4D7E-8892-09CF75ED809F}"/>
    <dgm:cxn modelId="{0B588144-F9C3-40C4-A8D3-18C31F5F8F1E}" srcId="{D88889B7-7B3F-4ABE-9E13-EA88AF6DDCC9}" destId="{031C80B0-42A9-48B0-83E2-A33B8A62797B}" srcOrd="1" destOrd="0" parTransId="{7C4B7C04-4CF6-41B8-9857-3DF7863F1282}" sibTransId="{B0411675-2188-4535-940C-F0279EFF2D0B}"/>
    <dgm:cxn modelId="{C86A886A-6E40-4A6B-9D7E-4D6C8538931E}" type="presOf" srcId="{1C9E7628-E54F-4503-912A-CC9031679CE6}" destId="{3C3DEAD0-FF1E-4A02-AF4A-B60C6DFB8DD4}" srcOrd="0" destOrd="3" presId="urn:microsoft.com/office/officeart/2005/8/layout/hList1"/>
    <dgm:cxn modelId="{D237B552-2DF1-4139-BACF-9E308AEC6309}" type="presOf" srcId="{D88889B7-7B3F-4ABE-9E13-EA88AF6DDCC9}" destId="{3457D3F5-BE13-4779-BF65-870E0EA05684}" srcOrd="0" destOrd="0" presId="urn:microsoft.com/office/officeart/2005/8/layout/hList1"/>
    <dgm:cxn modelId="{3BB32973-BD5F-4FE2-8151-4E97FE8DB1D7}" srcId="{D88889B7-7B3F-4ABE-9E13-EA88AF6DDCC9}" destId="{2284BA6B-D5BF-44F8-B21A-16DFB61CC076}" srcOrd="2" destOrd="0" parTransId="{107DCEED-BE22-4085-B4A5-327A8DA3BDB2}" sibTransId="{EA9DDDEC-66D3-42CA-B907-95103D9AA78E}"/>
    <dgm:cxn modelId="{9E9D3E74-3275-451D-AC5D-DB446732A72A}" srcId="{B9DD15DC-5651-400E-84C2-F9D5B3841EAC}" destId="{A646F0AD-194E-4C3F-BB8D-7193D64D2AA2}" srcOrd="2" destOrd="0" parTransId="{2FD0F500-440B-4856-BC66-199AB19D961D}" sibTransId="{BE608842-3247-4A56-A499-618DB844AE7A}"/>
    <dgm:cxn modelId="{581FD054-029D-4984-81F7-82425C0035B7}" srcId="{D88889B7-7B3F-4ABE-9E13-EA88AF6DDCC9}" destId="{1C9E7628-E54F-4503-912A-CC9031679CE6}" srcOrd="3" destOrd="0" parTransId="{D40F1F1C-1EE6-49AC-9D2D-6FC4E8743FC0}" sibTransId="{1814B0FD-779E-44C5-8F74-55ED12E70EE7}"/>
    <dgm:cxn modelId="{24E3D47B-28A6-40EF-8FBB-4C159F1BC865}" srcId="{B9DD15DC-5651-400E-84C2-F9D5B3841EAC}" destId="{E8F31C79-1333-403B-B08D-65569572DE77}" srcOrd="0" destOrd="0" parTransId="{F0AF8014-C757-4B1F-804C-12151D508F4A}" sibTransId="{942E706F-4E33-41B4-8084-89FF10533DD4}"/>
    <dgm:cxn modelId="{7DD3F881-A839-45C8-8246-B966E122C87A}" srcId="{D88889B7-7B3F-4ABE-9E13-EA88AF6DDCC9}" destId="{C1FBDD57-E337-4A36-9CD9-8D7599E62527}" srcOrd="0" destOrd="0" parTransId="{6FAD5E74-5585-411B-9148-E0965EEF13C2}" sibTransId="{86B21AF2-6F04-4C2F-9E49-F16C83B9618D}"/>
    <dgm:cxn modelId="{18A4238A-D358-42D8-BEB4-37E1A28074D3}" type="presOf" srcId="{A646F0AD-194E-4C3F-BB8D-7193D64D2AA2}" destId="{DC63D6D1-8AFF-4B6F-AEC7-DD77E949CC21}" srcOrd="0" destOrd="2" presId="urn:microsoft.com/office/officeart/2005/8/layout/hList1"/>
    <dgm:cxn modelId="{52276C8D-5A21-4513-AA4B-84BE028830A4}" type="presOf" srcId="{7A6DAE1C-8D51-4DC4-B4FE-D651F1FABEF7}" destId="{DC63D6D1-8AFF-4B6F-AEC7-DD77E949CC21}" srcOrd="0" destOrd="3" presId="urn:microsoft.com/office/officeart/2005/8/layout/hList1"/>
    <dgm:cxn modelId="{68034D93-5886-406E-B269-DD6A24A90F18}" srcId="{D88889B7-7B3F-4ABE-9E13-EA88AF6DDCC9}" destId="{B2F75D37-976A-4A5B-8324-72883DA10CAA}" srcOrd="5" destOrd="0" parTransId="{2C1626AC-2305-412A-B88E-22710AA61F26}" sibTransId="{62312556-5783-49BF-B49E-0CD18E6685E5}"/>
    <dgm:cxn modelId="{06521295-D8A5-45F9-A8FA-7A1CD81C8DD7}" type="presOf" srcId="{B9DD15DC-5651-400E-84C2-F9D5B3841EAC}" destId="{CDDAC987-0E5B-4205-B317-8C605C8C80A9}" srcOrd="0" destOrd="0" presId="urn:microsoft.com/office/officeart/2005/8/layout/hList1"/>
    <dgm:cxn modelId="{AFBB7CA0-B50B-44EF-9455-B6969B9D572F}" type="presOf" srcId="{031C80B0-42A9-48B0-83E2-A33B8A62797B}" destId="{3C3DEAD0-FF1E-4A02-AF4A-B60C6DFB8DD4}" srcOrd="0" destOrd="1" presId="urn:microsoft.com/office/officeart/2005/8/layout/hList1"/>
    <dgm:cxn modelId="{6140E1B5-C0F1-4637-A396-078967FF65FC}" type="presOf" srcId="{2284BA6B-D5BF-44F8-B21A-16DFB61CC076}" destId="{3C3DEAD0-FF1E-4A02-AF4A-B60C6DFB8DD4}" srcOrd="0" destOrd="2" presId="urn:microsoft.com/office/officeart/2005/8/layout/hList1"/>
    <dgm:cxn modelId="{CE7981C2-ACC7-4DD3-94D3-C1F15CA72323}" type="presOf" srcId="{C1FBDD57-E337-4A36-9CD9-8D7599E62527}" destId="{3C3DEAD0-FF1E-4A02-AF4A-B60C6DFB8DD4}" srcOrd="0" destOrd="0" presId="urn:microsoft.com/office/officeart/2005/8/layout/hList1"/>
    <dgm:cxn modelId="{9F25C8C2-D2C1-43DD-9CFA-5CDBC604812F}" type="presOf" srcId="{E8F31C79-1333-403B-B08D-65569572DE77}" destId="{DC63D6D1-8AFF-4B6F-AEC7-DD77E949CC21}" srcOrd="0" destOrd="0" presId="urn:microsoft.com/office/officeart/2005/8/layout/hList1"/>
    <dgm:cxn modelId="{A165DCC2-B267-4382-B356-DCEBC381FC38}" srcId="{EA1E846D-DA6E-4837-B249-ED4595A1A754}" destId="{D88889B7-7B3F-4ABE-9E13-EA88AF6DDCC9}" srcOrd="0" destOrd="0" parTransId="{248F061C-C5CA-425B-BBAC-CD764C931F87}" sibTransId="{C10DDCDF-4894-4769-94B9-98B0F6060336}"/>
    <dgm:cxn modelId="{BDADE1CE-B4A2-4970-AC01-8A85A9D972AA}" type="presOf" srcId="{F9C7C2B8-F8E0-43CD-A797-DFB925FBBA3D}" destId="{3C3DEAD0-FF1E-4A02-AF4A-B60C6DFB8DD4}" srcOrd="0" destOrd="4" presId="urn:microsoft.com/office/officeart/2005/8/layout/hList1"/>
    <dgm:cxn modelId="{281B27D0-1EA1-4F72-A47E-519B350AEAF5}" type="presOf" srcId="{5C2297DF-8B3A-42B3-BFD6-E0639EBBE7C1}" destId="{DC63D6D1-8AFF-4B6F-AEC7-DD77E949CC21}" srcOrd="0" destOrd="1" presId="urn:microsoft.com/office/officeart/2005/8/layout/hList1"/>
    <dgm:cxn modelId="{1F2EBEED-983D-4FC6-8581-4B8A66074BA5}" type="presOf" srcId="{EA1E846D-DA6E-4837-B249-ED4595A1A754}" destId="{0EB3E5C7-C869-4A3C-A69E-D0BC3B0BEBFF}" srcOrd="0" destOrd="0" presId="urn:microsoft.com/office/officeart/2005/8/layout/hList1"/>
    <dgm:cxn modelId="{BA568EF7-6F7E-4DED-B549-3D4FBD27E343}" type="presOf" srcId="{B2F75D37-976A-4A5B-8324-72883DA10CAA}" destId="{3C3DEAD0-FF1E-4A02-AF4A-B60C6DFB8DD4}" srcOrd="0" destOrd="5" presId="urn:microsoft.com/office/officeart/2005/8/layout/hList1"/>
    <dgm:cxn modelId="{D12AC01A-80EC-4F7E-9038-CE5C30E3DFC5}" type="presParOf" srcId="{0EB3E5C7-C869-4A3C-A69E-D0BC3B0BEBFF}" destId="{92A79F1C-6B6D-4FDA-81E2-A993421C5FAD}" srcOrd="0" destOrd="0" presId="urn:microsoft.com/office/officeart/2005/8/layout/hList1"/>
    <dgm:cxn modelId="{6DEA4058-79E9-444E-82DD-F847A942C3D0}" type="presParOf" srcId="{92A79F1C-6B6D-4FDA-81E2-A993421C5FAD}" destId="{3457D3F5-BE13-4779-BF65-870E0EA05684}" srcOrd="0" destOrd="0" presId="urn:microsoft.com/office/officeart/2005/8/layout/hList1"/>
    <dgm:cxn modelId="{F833A984-0117-4303-BF3C-4594998600A9}" type="presParOf" srcId="{92A79F1C-6B6D-4FDA-81E2-A993421C5FAD}" destId="{3C3DEAD0-FF1E-4A02-AF4A-B60C6DFB8DD4}" srcOrd="1" destOrd="0" presId="urn:microsoft.com/office/officeart/2005/8/layout/hList1"/>
    <dgm:cxn modelId="{8B746C21-8F7B-4825-BEA8-6ABD9752F074}" type="presParOf" srcId="{0EB3E5C7-C869-4A3C-A69E-D0BC3B0BEBFF}" destId="{54C479FF-A1D9-488E-8383-D091E7B81607}" srcOrd="1" destOrd="0" presId="urn:microsoft.com/office/officeart/2005/8/layout/hList1"/>
    <dgm:cxn modelId="{C154C6C0-4200-4A73-A973-B977373C2867}" type="presParOf" srcId="{0EB3E5C7-C869-4A3C-A69E-D0BC3B0BEBFF}" destId="{94CA9419-A423-4293-BDED-2F18AF0E2B4C}" srcOrd="2" destOrd="0" presId="urn:microsoft.com/office/officeart/2005/8/layout/hList1"/>
    <dgm:cxn modelId="{42EFBDB2-476B-4EB3-B90B-7B89D5A4B4BA}" type="presParOf" srcId="{94CA9419-A423-4293-BDED-2F18AF0E2B4C}" destId="{CDDAC987-0E5B-4205-B317-8C605C8C80A9}" srcOrd="0" destOrd="0" presId="urn:microsoft.com/office/officeart/2005/8/layout/hList1"/>
    <dgm:cxn modelId="{C7B0C86B-9690-424C-8B71-C07476F409A7}" type="presParOf" srcId="{94CA9419-A423-4293-BDED-2F18AF0E2B4C}" destId="{DC63D6D1-8AFF-4B6F-AEC7-DD77E949CC2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7052B3-52F1-4A8D-BAB9-4B4BCABB96FC}" type="doc">
      <dgm:prSet loTypeId="urn:microsoft.com/office/officeart/2005/8/layout/cycle4" loCatId="cycle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B1360B9-1DAD-47F2-85D2-832FBEC4FA9E}">
      <dgm:prSet phldrT="[Text]" custT="1"/>
      <dgm:spPr/>
      <dgm:t>
        <a:bodyPr/>
        <a:lstStyle/>
        <a:p>
          <a:r>
            <a:rPr lang="en-US" sz="6000" b="1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gm:t>
    </dgm:pt>
    <dgm:pt modelId="{A2AF08D6-AFBC-4339-B48B-5C986BCEB091}" type="parTrans" cxnId="{2E9CE623-5034-4FD7-A887-C7214970C191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B8D1F9-0DB4-4147-A84F-1CB8150D6EA8}" type="sibTrans" cxnId="{2E9CE623-5034-4FD7-A887-C7214970C191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6772D5-55DF-4F20-AB39-0278ECAA3773}">
      <dgm:prSet phldrT="[Text]" custT="1"/>
      <dgm:spPr/>
      <dgm:t>
        <a:bodyPr/>
        <a:lstStyle/>
        <a:p>
          <a:r>
            <a: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 LUẬT GIÁ TRỊ</a:t>
          </a:r>
        </a:p>
      </dgm:t>
    </dgm:pt>
    <dgm:pt modelId="{0A9642F1-4F5D-497D-890E-754EB8FD4F11}" type="parTrans" cxnId="{993217ED-E16A-4D4C-B55B-2C7564A15399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95844F-1954-4964-9C4E-085FE7178C45}" type="sibTrans" cxnId="{993217ED-E16A-4D4C-B55B-2C7564A15399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1B5B69-BAFB-423C-9995-8202F0DF0719}">
      <dgm:prSet phldrT="[Text]" custT="1"/>
      <dgm:spPr/>
      <dgm:t>
        <a:bodyPr/>
        <a:lstStyle/>
        <a:p>
          <a:r>
            <a:rPr lang="en-US" sz="6000" b="1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gm:t>
    </dgm:pt>
    <dgm:pt modelId="{6EA7BF57-B879-4B24-93E6-307B39536080}" type="parTrans" cxnId="{B63E6BF3-CD01-41CF-9F06-BFF5E429A471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690CA5-1D73-47F2-9831-B1D4DDC9FA2F}" type="sibTrans" cxnId="{B63E6BF3-CD01-41CF-9F06-BFF5E429A471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C6018D-6F8A-4E49-A22A-6E9BA4E6EEF4}">
      <dgm:prSet phldrT="[Text]" custT="1"/>
      <dgm:spPr/>
      <dgm:t>
        <a:bodyPr/>
        <a:lstStyle/>
        <a:p>
          <a:r>
            <a:rPr lang="en-US" sz="28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 LUẬT CUNG – CẦU</a:t>
          </a:r>
          <a:r>
            <a:rPr lang="vi-VN" sz="2800" b="1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(TỰ NGHIÊN CỨU)</a:t>
          </a:r>
          <a:endParaRPr lang="en-US" sz="2000" b="1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132593-8B51-4D1D-9969-FF8B0DCAE7B8}" type="parTrans" cxnId="{C2BDA46A-944E-411F-91E8-B55DEFEB2F5E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3B7367-FE96-4A1B-96FA-C9AB1C2CAAB8}" type="sibTrans" cxnId="{C2BDA46A-944E-411F-91E8-B55DEFEB2F5E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593AF9-8E09-4658-9584-E02F19987205}">
      <dgm:prSet phldrT="[Text]" custT="1"/>
      <dgm:spPr/>
      <dgm:t>
        <a:bodyPr/>
        <a:lstStyle/>
        <a:p>
          <a:r>
            <a:rPr lang="en-US" sz="6000" b="1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gm:t>
    </dgm:pt>
    <dgm:pt modelId="{4175D3F9-1391-4749-9898-0154B73CC072}" type="parTrans" cxnId="{778027EC-A39C-4B93-B828-D36BA509A344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349942-099D-4A35-BE3F-CBBC93A1322E}" type="sibTrans" cxnId="{778027EC-A39C-4B93-B828-D36BA509A344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D748C6-42F6-44A4-964F-0A88567FF62F}">
      <dgm:prSet phldrT="[Text]" custT="1"/>
      <dgm:spPr/>
      <dgm:t>
        <a:bodyPr/>
        <a:lstStyle/>
        <a:p>
          <a:r>
            <a:rPr lang="en-US" sz="2800" b="1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QL LƯU THÔNG TIỀN TỆ</a:t>
          </a:r>
          <a:r>
            <a:rPr lang="vi-VN" sz="2800" b="1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(TỰ NGHIÊN CỨU)</a:t>
          </a:r>
          <a:endParaRPr lang="en-US" sz="2000" b="1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C47925-08BD-450D-9EA5-0D97280DE8A4}" type="parTrans" cxnId="{538FE28B-230D-4110-9351-CD4A75B2538A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06BD4A-F312-4B42-9CDC-90460C5632CB}" type="sibTrans" cxnId="{538FE28B-230D-4110-9351-CD4A75B2538A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D195C2-94DF-4E61-B316-FC414FB74847}">
      <dgm:prSet phldrT="[Text]" custT="1"/>
      <dgm:spPr/>
      <dgm:t>
        <a:bodyPr/>
        <a:lstStyle/>
        <a:p>
          <a:r>
            <a:rPr lang="en-US" sz="6000" b="1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gm:t>
    </dgm:pt>
    <dgm:pt modelId="{6ACC27E8-120C-4E1A-8394-1F131EC8D2A0}" type="parTrans" cxnId="{20CC9956-4E54-413B-A680-9F2BA8178DF2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C30C22-E980-4E7C-8D2C-E77AD4BEC3DA}" type="sibTrans" cxnId="{20CC9956-4E54-413B-A680-9F2BA8178DF2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67FB8A-20D7-47E9-A8A7-CD5CB57D93A6}">
      <dgm:prSet phldrT="[Text]" custT="1"/>
      <dgm:spPr/>
      <dgm:t>
        <a:bodyPr/>
        <a:lstStyle/>
        <a:p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</a:t>
          </a:r>
          <a:r>
            <a:rPr lang="vi-V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UY 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</a:t>
          </a:r>
          <a:r>
            <a:rPr lang="vi-V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UẬT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CẠN</a:t>
          </a:r>
          <a:r>
            <a:rPr lang="vi-V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 </a:t>
          </a:r>
          <a:r>
            <a: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TRANH</a:t>
          </a:r>
        </a:p>
      </dgm:t>
    </dgm:pt>
    <dgm:pt modelId="{9034857D-562B-40F7-8F7B-2FAC5169E706}" type="parTrans" cxnId="{1984181B-593E-4011-B6A5-B604D5B3B05F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D370B4-FEAB-4B3A-B50B-CD57289DCDEE}" type="sibTrans" cxnId="{1984181B-593E-4011-B6A5-B604D5B3B05F}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12E912-4F98-4FDE-9B50-6B778C7D2D73}" type="pres">
      <dgm:prSet presAssocID="{A17052B3-52F1-4A8D-BAB9-4B4BCABB96F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243875E-41F0-459F-9C27-BC7BCCB9F006}" type="pres">
      <dgm:prSet presAssocID="{A17052B3-52F1-4A8D-BAB9-4B4BCABB96FC}" presName="children" presStyleCnt="0"/>
      <dgm:spPr/>
    </dgm:pt>
    <dgm:pt modelId="{D3BEFCFF-D919-43AB-8F5B-D4DC4594C46A}" type="pres">
      <dgm:prSet presAssocID="{A17052B3-52F1-4A8D-BAB9-4B4BCABB96FC}" presName="child1group" presStyleCnt="0"/>
      <dgm:spPr/>
    </dgm:pt>
    <dgm:pt modelId="{F4877B2C-FFD2-41DA-857C-FE2F960B3DB8}" type="pres">
      <dgm:prSet presAssocID="{A17052B3-52F1-4A8D-BAB9-4B4BCABB96FC}" presName="child1" presStyleLbl="bgAcc1" presStyleIdx="0" presStyleCnt="4" custScaleX="172000" custLinFactNeighborX="-37746" custLinFactNeighborY="525"/>
      <dgm:spPr/>
    </dgm:pt>
    <dgm:pt modelId="{36E47100-E4A5-4E3A-8B64-20D4652CF719}" type="pres">
      <dgm:prSet presAssocID="{A17052B3-52F1-4A8D-BAB9-4B4BCABB96FC}" presName="child1Text" presStyleLbl="bgAcc1" presStyleIdx="0" presStyleCnt="4">
        <dgm:presLayoutVars>
          <dgm:bulletEnabled val="1"/>
        </dgm:presLayoutVars>
      </dgm:prSet>
      <dgm:spPr/>
    </dgm:pt>
    <dgm:pt modelId="{94051BA0-E4C7-48B2-8BEA-E4EE52110656}" type="pres">
      <dgm:prSet presAssocID="{A17052B3-52F1-4A8D-BAB9-4B4BCABB96FC}" presName="child2group" presStyleCnt="0"/>
      <dgm:spPr/>
    </dgm:pt>
    <dgm:pt modelId="{17323109-22ED-4089-AB46-922D18318E16}" type="pres">
      <dgm:prSet presAssocID="{A17052B3-52F1-4A8D-BAB9-4B4BCABB96FC}" presName="child2" presStyleLbl="bgAcc1" presStyleIdx="1" presStyleCnt="4" custScaleX="186032" custLinFactNeighborX="53373" custLinFactNeighborY="-111"/>
      <dgm:spPr/>
    </dgm:pt>
    <dgm:pt modelId="{6B3321C9-6EA7-4806-AE29-386FD9B79D2F}" type="pres">
      <dgm:prSet presAssocID="{A17052B3-52F1-4A8D-BAB9-4B4BCABB96FC}" presName="child2Text" presStyleLbl="bgAcc1" presStyleIdx="1" presStyleCnt="4">
        <dgm:presLayoutVars>
          <dgm:bulletEnabled val="1"/>
        </dgm:presLayoutVars>
      </dgm:prSet>
      <dgm:spPr/>
    </dgm:pt>
    <dgm:pt modelId="{0CF4A069-80F7-4360-9F4C-C750BF91DFEA}" type="pres">
      <dgm:prSet presAssocID="{A17052B3-52F1-4A8D-BAB9-4B4BCABB96FC}" presName="child3group" presStyleCnt="0"/>
      <dgm:spPr/>
    </dgm:pt>
    <dgm:pt modelId="{12EC82DB-0FD9-4CC5-9216-43A66E7ADE89}" type="pres">
      <dgm:prSet presAssocID="{A17052B3-52F1-4A8D-BAB9-4B4BCABB96FC}" presName="child3" presStyleLbl="bgAcc1" presStyleIdx="2" presStyleCnt="4" custScaleX="216400" custLinFactNeighborX="58416" custLinFactNeighborY="-12480"/>
      <dgm:spPr/>
    </dgm:pt>
    <dgm:pt modelId="{54BE99C4-2A1A-4DED-B5F9-CC4D9B82CB59}" type="pres">
      <dgm:prSet presAssocID="{A17052B3-52F1-4A8D-BAB9-4B4BCABB96FC}" presName="child3Text" presStyleLbl="bgAcc1" presStyleIdx="2" presStyleCnt="4">
        <dgm:presLayoutVars>
          <dgm:bulletEnabled val="1"/>
        </dgm:presLayoutVars>
      </dgm:prSet>
      <dgm:spPr/>
    </dgm:pt>
    <dgm:pt modelId="{7DA31C89-F527-4027-A6A5-974AD7644171}" type="pres">
      <dgm:prSet presAssocID="{A17052B3-52F1-4A8D-BAB9-4B4BCABB96FC}" presName="child4group" presStyleCnt="0"/>
      <dgm:spPr/>
    </dgm:pt>
    <dgm:pt modelId="{DEB774D3-4B65-41F8-A720-84181F5B68D0}" type="pres">
      <dgm:prSet presAssocID="{A17052B3-52F1-4A8D-BAB9-4B4BCABB96FC}" presName="child4" presStyleLbl="bgAcc1" presStyleIdx="3" presStyleCnt="4" custScaleX="203755" custLinFactNeighborX="-34143" custLinFactNeighborY="-4068"/>
      <dgm:spPr/>
    </dgm:pt>
    <dgm:pt modelId="{A2489FEF-7B2C-44C4-826A-D8ED46836012}" type="pres">
      <dgm:prSet presAssocID="{A17052B3-52F1-4A8D-BAB9-4B4BCABB96FC}" presName="child4Text" presStyleLbl="bgAcc1" presStyleIdx="3" presStyleCnt="4">
        <dgm:presLayoutVars>
          <dgm:bulletEnabled val="1"/>
        </dgm:presLayoutVars>
      </dgm:prSet>
      <dgm:spPr/>
    </dgm:pt>
    <dgm:pt modelId="{3F7E79CE-EDD7-494B-9BD1-0FD0753705DB}" type="pres">
      <dgm:prSet presAssocID="{A17052B3-52F1-4A8D-BAB9-4B4BCABB96FC}" presName="childPlaceholder" presStyleCnt="0"/>
      <dgm:spPr/>
    </dgm:pt>
    <dgm:pt modelId="{55769938-5976-470B-90DC-E702F4756910}" type="pres">
      <dgm:prSet presAssocID="{A17052B3-52F1-4A8D-BAB9-4B4BCABB96FC}" presName="circle" presStyleCnt="0"/>
      <dgm:spPr/>
    </dgm:pt>
    <dgm:pt modelId="{AB5221E0-12EA-409C-A89F-82935CB53BC0}" type="pres">
      <dgm:prSet presAssocID="{A17052B3-52F1-4A8D-BAB9-4B4BCABB96F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59EDDA4E-B55E-44FF-A0D7-5849A3A19963}" type="pres">
      <dgm:prSet presAssocID="{A17052B3-52F1-4A8D-BAB9-4B4BCABB96F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74A3AC7B-9628-4B84-B48C-9D17715782B6}" type="pres">
      <dgm:prSet presAssocID="{A17052B3-52F1-4A8D-BAB9-4B4BCABB96F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EB6159E-8272-4090-B509-E6EF9A566802}" type="pres">
      <dgm:prSet presAssocID="{A17052B3-52F1-4A8D-BAB9-4B4BCABB96F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02E3039-6102-433F-9106-05399FB3EBA6}" type="pres">
      <dgm:prSet presAssocID="{A17052B3-52F1-4A8D-BAB9-4B4BCABB96FC}" presName="quadrantPlaceholder" presStyleCnt="0"/>
      <dgm:spPr/>
    </dgm:pt>
    <dgm:pt modelId="{8D58CEAC-5BD3-42C6-AB84-7A39B6D0E8D0}" type="pres">
      <dgm:prSet presAssocID="{A17052B3-52F1-4A8D-BAB9-4B4BCABB96FC}" presName="center1" presStyleLbl="fgShp" presStyleIdx="0" presStyleCnt="2"/>
      <dgm:spPr/>
    </dgm:pt>
    <dgm:pt modelId="{51260326-842D-498C-BA09-F2923B522CED}" type="pres">
      <dgm:prSet presAssocID="{A17052B3-52F1-4A8D-BAB9-4B4BCABB96FC}" presName="center2" presStyleLbl="fgShp" presStyleIdx="1" presStyleCnt="2"/>
      <dgm:spPr/>
    </dgm:pt>
  </dgm:ptLst>
  <dgm:cxnLst>
    <dgm:cxn modelId="{7B447911-56FD-4297-9216-BAF1CA003CD6}" type="presOf" srcId="{C2C6018D-6F8A-4E49-A22A-6E9BA4E6EEF4}" destId="{6B3321C9-6EA7-4806-AE29-386FD9B79D2F}" srcOrd="1" destOrd="0" presId="urn:microsoft.com/office/officeart/2005/8/layout/cycle4"/>
    <dgm:cxn modelId="{1984181B-593E-4011-B6A5-B604D5B3B05F}" srcId="{C4D195C2-94DF-4E61-B316-FC414FB74847}" destId="{7767FB8A-20D7-47E9-A8A7-CD5CB57D93A6}" srcOrd="0" destOrd="0" parTransId="{9034857D-562B-40F7-8F7B-2FAC5169E706}" sibTransId="{55D370B4-FEAB-4B3A-B50B-CD57289DCDEE}"/>
    <dgm:cxn modelId="{1265351D-14EE-4AD1-9B4A-E8DD055DA881}" type="presOf" srcId="{A17052B3-52F1-4A8D-BAB9-4B4BCABB96FC}" destId="{A312E912-4F98-4FDE-9B50-6B778C7D2D73}" srcOrd="0" destOrd="0" presId="urn:microsoft.com/office/officeart/2005/8/layout/cycle4"/>
    <dgm:cxn modelId="{2E9CE623-5034-4FD7-A887-C7214970C191}" srcId="{A17052B3-52F1-4A8D-BAB9-4B4BCABB96FC}" destId="{6B1360B9-1DAD-47F2-85D2-832FBEC4FA9E}" srcOrd="0" destOrd="0" parTransId="{A2AF08D6-AFBC-4339-B48B-5C986BCEB091}" sibTransId="{0DB8D1F9-0DB4-4147-A84F-1CB8150D6EA8}"/>
    <dgm:cxn modelId="{79AFFF5F-E72B-4E05-9021-0C55E32D8B05}" type="presOf" srcId="{7767FB8A-20D7-47E9-A8A7-CD5CB57D93A6}" destId="{A2489FEF-7B2C-44C4-826A-D8ED46836012}" srcOrd="1" destOrd="0" presId="urn:microsoft.com/office/officeart/2005/8/layout/cycle4"/>
    <dgm:cxn modelId="{F7F25162-4C6B-4E27-A7E8-C7F3F04E88B5}" type="presOf" srcId="{C4D195C2-94DF-4E61-B316-FC414FB74847}" destId="{AEB6159E-8272-4090-B509-E6EF9A566802}" srcOrd="0" destOrd="0" presId="urn:microsoft.com/office/officeart/2005/8/layout/cycle4"/>
    <dgm:cxn modelId="{C2BDA46A-944E-411F-91E8-B55DEFEB2F5E}" srcId="{421B5B69-BAFB-423C-9995-8202F0DF0719}" destId="{C2C6018D-6F8A-4E49-A22A-6E9BA4E6EEF4}" srcOrd="0" destOrd="0" parTransId="{AC132593-8B51-4D1D-9969-FF8B0DCAE7B8}" sibTransId="{ED3B7367-FE96-4A1B-96FA-C9AB1C2CAAB8}"/>
    <dgm:cxn modelId="{20CC9956-4E54-413B-A680-9F2BA8178DF2}" srcId="{A17052B3-52F1-4A8D-BAB9-4B4BCABB96FC}" destId="{C4D195C2-94DF-4E61-B316-FC414FB74847}" srcOrd="3" destOrd="0" parTransId="{6ACC27E8-120C-4E1A-8394-1F131EC8D2A0}" sibTransId="{96C30C22-E980-4E7C-8D2C-E77AD4BEC3DA}"/>
    <dgm:cxn modelId="{D852CC56-D9BB-4F15-A8A6-83520C18B0C2}" type="presOf" srcId="{7767FB8A-20D7-47E9-A8A7-CD5CB57D93A6}" destId="{DEB774D3-4B65-41F8-A720-84181F5B68D0}" srcOrd="0" destOrd="0" presId="urn:microsoft.com/office/officeart/2005/8/layout/cycle4"/>
    <dgm:cxn modelId="{03FFEB76-44B6-4DFC-8901-865A956F2223}" type="presOf" srcId="{AA6772D5-55DF-4F20-AB39-0278ECAA3773}" destId="{36E47100-E4A5-4E3A-8B64-20D4652CF719}" srcOrd="1" destOrd="0" presId="urn:microsoft.com/office/officeart/2005/8/layout/cycle4"/>
    <dgm:cxn modelId="{6D83E359-4CFA-4918-826B-0B00547569D3}" type="presOf" srcId="{6B1360B9-1DAD-47F2-85D2-832FBEC4FA9E}" destId="{AB5221E0-12EA-409C-A89F-82935CB53BC0}" srcOrd="0" destOrd="0" presId="urn:microsoft.com/office/officeart/2005/8/layout/cycle4"/>
    <dgm:cxn modelId="{538FE28B-230D-4110-9351-CD4A75B2538A}" srcId="{45593AF9-8E09-4658-9584-E02F19987205}" destId="{BDD748C6-42F6-44A4-964F-0A88567FF62F}" srcOrd="0" destOrd="0" parTransId="{04C47925-08BD-450D-9EA5-0D97280DE8A4}" sibTransId="{2B06BD4A-F312-4B42-9CDC-90460C5632CB}"/>
    <dgm:cxn modelId="{059EBA99-4327-41E9-8C91-5559734BAAE9}" type="presOf" srcId="{45593AF9-8E09-4658-9584-E02F19987205}" destId="{74A3AC7B-9628-4B84-B48C-9D17715782B6}" srcOrd="0" destOrd="0" presId="urn:microsoft.com/office/officeart/2005/8/layout/cycle4"/>
    <dgm:cxn modelId="{5910149A-7C77-4E4D-BBE3-320AC16560D6}" type="presOf" srcId="{BDD748C6-42F6-44A4-964F-0A88567FF62F}" destId="{12EC82DB-0FD9-4CC5-9216-43A66E7ADE89}" srcOrd="0" destOrd="0" presId="urn:microsoft.com/office/officeart/2005/8/layout/cycle4"/>
    <dgm:cxn modelId="{B888F29F-7AC9-4D0E-9CE1-97E0352ADD95}" type="presOf" srcId="{421B5B69-BAFB-423C-9995-8202F0DF0719}" destId="{59EDDA4E-B55E-44FF-A0D7-5849A3A19963}" srcOrd="0" destOrd="0" presId="urn:microsoft.com/office/officeart/2005/8/layout/cycle4"/>
    <dgm:cxn modelId="{6ECCC4AD-849B-4187-B61D-ECC20B07E43D}" type="presOf" srcId="{C2C6018D-6F8A-4E49-A22A-6E9BA4E6EEF4}" destId="{17323109-22ED-4089-AB46-922D18318E16}" srcOrd="0" destOrd="0" presId="urn:microsoft.com/office/officeart/2005/8/layout/cycle4"/>
    <dgm:cxn modelId="{2B7888BC-BFAA-479B-9156-D5C1DC1ED0E6}" type="presOf" srcId="{BDD748C6-42F6-44A4-964F-0A88567FF62F}" destId="{54BE99C4-2A1A-4DED-B5F9-CC4D9B82CB59}" srcOrd="1" destOrd="0" presId="urn:microsoft.com/office/officeart/2005/8/layout/cycle4"/>
    <dgm:cxn modelId="{F60AD5C1-7CAD-451E-B2A7-25A500FB9509}" type="presOf" srcId="{AA6772D5-55DF-4F20-AB39-0278ECAA3773}" destId="{F4877B2C-FFD2-41DA-857C-FE2F960B3DB8}" srcOrd="0" destOrd="0" presId="urn:microsoft.com/office/officeart/2005/8/layout/cycle4"/>
    <dgm:cxn modelId="{778027EC-A39C-4B93-B828-D36BA509A344}" srcId="{A17052B3-52F1-4A8D-BAB9-4B4BCABB96FC}" destId="{45593AF9-8E09-4658-9584-E02F19987205}" srcOrd="2" destOrd="0" parTransId="{4175D3F9-1391-4749-9898-0154B73CC072}" sibTransId="{63349942-099D-4A35-BE3F-CBBC93A1322E}"/>
    <dgm:cxn modelId="{993217ED-E16A-4D4C-B55B-2C7564A15399}" srcId="{6B1360B9-1DAD-47F2-85D2-832FBEC4FA9E}" destId="{AA6772D5-55DF-4F20-AB39-0278ECAA3773}" srcOrd="0" destOrd="0" parTransId="{0A9642F1-4F5D-497D-890E-754EB8FD4F11}" sibTransId="{6895844F-1954-4964-9C4E-085FE7178C45}"/>
    <dgm:cxn modelId="{B63E6BF3-CD01-41CF-9F06-BFF5E429A471}" srcId="{A17052B3-52F1-4A8D-BAB9-4B4BCABB96FC}" destId="{421B5B69-BAFB-423C-9995-8202F0DF0719}" srcOrd="1" destOrd="0" parTransId="{6EA7BF57-B879-4B24-93E6-307B39536080}" sibTransId="{CB690CA5-1D73-47F2-9831-B1D4DDC9FA2F}"/>
    <dgm:cxn modelId="{F746E5AD-0B45-4E3B-9FF2-4D36441BEB74}" type="presParOf" srcId="{A312E912-4F98-4FDE-9B50-6B778C7D2D73}" destId="{B243875E-41F0-459F-9C27-BC7BCCB9F006}" srcOrd="0" destOrd="0" presId="urn:microsoft.com/office/officeart/2005/8/layout/cycle4"/>
    <dgm:cxn modelId="{9389C2D3-4C5B-4349-A8A9-52B3D89EFA7F}" type="presParOf" srcId="{B243875E-41F0-459F-9C27-BC7BCCB9F006}" destId="{D3BEFCFF-D919-43AB-8F5B-D4DC4594C46A}" srcOrd="0" destOrd="0" presId="urn:microsoft.com/office/officeart/2005/8/layout/cycle4"/>
    <dgm:cxn modelId="{0D6788F6-453D-4348-A1F3-F9A6E635A44A}" type="presParOf" srcId="{D3BEFCFF-D919-43AB-8F5B-D4DC4594C46A}" destId="{F4877B2C-FFD2-41DA-857C-FE2F960B3DB8}" srcOrd="0" destOrd="0" presId="urn:microsoft.com/office/officeart/2005/8/layout/cycle4"/>
    <dgm:cxn modelId="{DA991DF0-6FBE-4EC8-AAB6-8A153E5CE7DF}" type="presParOf" srcId="{D3BEFCFF-D919-43AB-8F5B-D4DC4594C46A}" destId="{36E47100-E4A5-4E3A-8B64-20D4652CF719}" srcOrd="1" destOrd="0" presId="urn:microsoft.com/office/officeart/2005/8/layout/cycle4"/>
    <dgm:cxn modelId="{1F0339A0-0CD6-404C-92C5-3D840037CBF6}" type="presParOf" srcId="{B243875E-41F0-459F-9C27-BC7BCCB9F006}" destId="{94051BA0-E4C7-48B2-8BEA-E4EE52110656}" srcOrd="1" destOrd="0" presId="urn:microsoft.com/office/officeart/2005/8/layout/cycle4"/>
    <dgm:cxn modelId="{54A73D73-71F9-409E-9C60-96AF879E0157}" type="presParOf" srcId="{94051BA0-E4C7-48B2-8BEA-E4EE52110656}" destId="{17323109-22ED-4089-AB46-922D18318E16}" srcOrd="0" destOrd="0" presId="urn:microsoft.com/office/officeart/2005/8/layout/cycle4"/>
    <dgm:cxn modelId="{DBD595B4-ECA2-498A-B9FD-40CD0FD1C530}" type="presParOf" srcId="{94051BA0-E4C7-48B2-8BEA-E4EE52110656}" destId="{6B3321C9-6EA7-4806-AE29-386FD9B79D2F}" srcOrd="1" destOrd="0" presId="urn:microsoft.com/office/officeart/2005/8/layout/cycle4"/>
    <dgm:cxn modelId="{85A47737-561C-4C4B-958C-6B09EE5CF0F6}" type="presParOf" srcId="{B243875E-41F0-459F-9C27-BC7BCCB9F006}" destId="{0CF4A069-80F7-4360-9F4C-C750BF91DFEA}" srcOrd="2" destOrd="0" presId="urn:microsoft.com/office/officeart/2005/8/layout/cycle4"/>
    <dgm:cxn modelId="{5556AE6A-C937-4795-9E32-87DA54B79304}" type="presParOf" srcId="{0CF4A069-80F7-4360-9F4C-C750BF91DFEA}" destId="{12EC82DB-0FD9-4CC5-9216-43A66E7ADE89}" srcOrd="0" destOrd="0" presId="urn:microsoft.com/office/officeart/2005/8/layout/cycle4"/>
    <dgm:cxn modelId="{188923C8-6F61-4D7C-A9B8-C02B3AF6F454}" type="presParOf" srcId="{0CF4A069-80F7-4360-9F4C-C750BF91DFEA}" destId="{54BE99C4-2A1A-4DED-B5F9-CC4D9B82CB59}" srcOrd="1" destOrd="0" presId="urn:microsoft.com/office/officeart/2005/8/layout/cycle4"/>
    <dgm:cxn modelId="{D660CDC5-A325-4990-B47E-850D464FB8C4}" type="presParOf" srcId="{B243875E-41F0-459F-9C27-BC7BCCB9F006}" destId="{7DA31C89-F527-4027-A6A5-974AD7644171}" srcOrd="3" destOrd="0" presId="urn:microsoft.com/office/officeart/2005/8/layout/cycle4"/>
    <dgm:cxn modelId="{A5D7CCF3-A3FE-4055-9562-B987965758D5}" type="presParOf" srcId="{7DA31C89-F527-4027-A6A5-974AD7644171}" destId="{DEB774D3-4B65-41F8-A720-84181F5B68D0}" srcOrd="0" destOrd="0" presId="urn:microsoft.com/office/officeart/2005/8/layout/cycle4"/>
    <dgm:cxn modelId="{BA606110-A7DA-42AE-BE4E-5736F8533A05}" type="presParOf" srcId="{7DA31C89-F527-4027-A6A5-974AD7644171}" destId="{A2489FEF-7B2C-44C4-826A-D8ED46836012}" srcOrd="1" destOrd="0" presId="urn:microsoft.com/office/officeart/2005/8/layout/cycle4"/>
    <dgm:cxn modelId="{8E5F7FED-07FC-4884-9451-63D6EFF5E554}" type="presParOf" srcId="{B243875E-41F0-459F-9C27-BC7BCCB9F006}" destId="{3F7E79CE-EDD7-494B-9BD1-0FD0753705DB}" srcOrd="4" destOrd="0" presId="urn:microsoft.com/office/officeart/2005/8/layout/cycle4"/>
    <dgm:cxn modelId="{EBE50201-0730-4900-8850-B5FB348F6645}" type="presParOf" srcId="{A312E912-4F98-4FDE-9B50-6B778C7D2D73}" destId="{55769938-5976-470B-90DC-E702F4756910}" srcOrd="1" destOrd="0" presId="urn:microsoft.com/office/officeart/2005/8/layout/cycle4"/>
    <dgm:cxn modelId="{F5FAA8C7-072A-4B65-88E7-B6405B38036F}" type="presParOf" srcId="{55769938-5976-470B-90DC-E702F4756910}" destId="{AB5221E0-12EA-409C-A89F-82935CB53BC0}" srcOrd="0" destOrd="0" presId="urn:microsoft.com/office/officeart/2005/8/layout/cycle4"/>
    <dgm:cxn modelId="{42F47925-67D2-4E13-9D87-61DEAFBDB077}" type="presParOf" srcId="{55769938-5976-470B-90DC-E702F4756910}" destId="{59EDDA4E-B55E-44FF-A0D7-5849A3A19963}" srcOrd="1" destOrd="0" presId="urn:microsoft.com/office/officeart/2005/8/layout/cycle4"/>
    <dgm:cxn modelId="{D6FE1ED2-9AD5-4050-BAD5-E7345E76FECF}" type="presParOf" srcId="{55769938-5976-470B-90DC-E702F4756910}" destId="{74A3AC7B-9628-4B84-B48C-9D17715782B6}" srcOrd="2" destOrd="0" presId="urn:microsoft.com/office/officeart/2005/8/layout/cycle4"/>
    <dgm:cxn modelId="{00522F58-F701-4E15-B973-B4F5A67E1EB4}" type="presParOf" srcId="{55769938-5976-470B-90DC-E702F4756910}" destId="{AEB6159E-8272-4090-B509-E6EF9A566802}" srcOrd="3" destOrd="0" presId="urn:microsoft.com/office/officeart/2005/8/layout/cycle4"/>
    <dgm:cxn modelId="{3855DB45-430B-4270-819B-7E74058A2BB5}" type="presParOf" srcId="{55769938-5976-470B-90DC-E702F4756910}" destId="{902E3039-6102-433F-9106-05399FB3EBA6}" srcOrd="4" destOrd="0" presId="urn:microsoft.com/office/officeart/2005/8/layout/cycle4"/>
    <dgm:cxn modelId="{A3E92135-D90E-40CF-B241-67CA76A15401}" type="presParOf" srcId="{A312E912-4F98-4FDE-9B50-6B778C7D2D73}" destId="{8D58CEAC-5BD3-42C6-AB84-7A39B6D0E8D0}" srcOrd="2" destOrd="0" presId="urn:microsoft.com/office/officeart/2005/8/layout/cycle4"/>
    <dgm:cxn modelId="{76B592C2-7103-4480-A5D9-29C2F100F36F}" type="presParOf" srcId="{A312E912-4F98-4FDE-9B50-6B778C7D2D73}" destId="{51260326-842D-498C-BA09-F2923B522CE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BFC91-1736-4F27-B261-EC74F6A8C976}">
      <dsp:nvSpPr>
        <dsp:cNvPr id="0" name=""/>
        <dsp:cNvSpPr/>
      </dsp:nvSpPr>
      <dsp:spPr>
        <a:xfrm>
          <a:off x="-4871421" y="-752106"/>
          <a:ext cx="5845530" cy="5845530"/>
        </a:xfrm>
        <a:prstGeom prst="blockArc">
          <a:avLst>
            <a:gd name="adj1" fmla="val 18900000"/>
            <a:gd name="adj2" fmla="val 2700000"/>
            <a:gd name="adj3" fmla="val 3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1C590-FA4C-4521-BA21-CDBA602483C1}">
      <dsp:nvSpPr>
        <dsp:cNvPr id="0" name=""/>
        <dsp:cNvSpPr/>
      </dsp:nvSpPr>
      <dsp:spPr>
        <a:xfrm>
          <a:off x="798042" y="620200"/>
          <a:ext cx="9979514" cy="124022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84431" tIns="71120" rIns="71120" bIns="7112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LÝ LUẬN CỦA C.MÁC VỀ SẢN XUẤT HÀNG HÓA VÀ HÀNG HÓA</a:t>
          </a:r>
        </a:p>
      </dsp:txBody>
      <dsp:txXfrm>
        <a:off x="798042" y="620200"/>
        <a:ext cx="9979514" cy="1240227"/>
      </dsp:txXfrm>
    </dsp:sp>
    <dsp:sp modelId="{7BCC4E72-2343-4576-9F52-53C9BDC6C950}">
      <dsp:nvSpPr>
        <dsp:cNvPr id="0" name=""/>
        <dsp:cNvSpPr/>
      </dsp:nvSpPr>
      <dsp:spPr>
        <a:xfrm>
          <a:off x="22900" y="465172"/>
          <a:ext cx="1550284" cy="1550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5D8E4-C348-4056-86BD-D367D7260C0D}">
      <dsp:nvSpPr>
        <dsp:cNvPr id="0" name=""/>
        <dsp:cNvSpPr/>
      </dsp:nvSpPr>
      <dsp:spPr>
        <a:xfrm>
          <a:off x="798042" y="2480889"/>
          <a:ext cx="9979514" cy="124022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84431" tIns="71120" rIns="71120" bIns="7112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 TRƯỜNG VÀ VAI TRÒ CỦA CÁC CHỦ THỂ THAM GIA THỊ TRƯỜNG</a:t>
          </a:r>
        </a:p>
      </dsp:txBody>
      <dsp:txXfrm>
        <a:off x="798042" y="2480889"/>
        <a:ext cx="9979514" cy="1240227"/>
      </dsp:txXfrm>
    </dsp:sp>
    <dsp:sp modelId="{65E977BA-81D1-4B94-A176-DF1D02B96AAB}">
      <dsp:nvSpPr>
        <dsp:cNvPr id="0" name=""/>
        <dsp:cNvSpPr/>
      </dsp:nvSpPr>
      <dsp:spPr>
        <a:xfrm>
          <a:off x="22900" y="2325860"/>
          <a:ext cx="1550284" cy="15502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7D3F5-BE13-4779-BF65-870E0EA05684}">
      <dsp:nvSpPr>
        <dsp:cNvPr id="0" name=""/>
        <dsp:cNvSpPr/>
      </dsp:nvSpPr>
      <dsp:spPr>
        <a:xfrm>
          <a:off x="54" y="0"/>
          <a:ext cx="5180763" cy="1094400"/>
        </a:xfrm>
        <a:prstGeom prst="rect">
          <a:avLst/>
        </a:prstGeom>
        <a:solidFill>
          <a:sysClr val="window" lastClr="FFFFFF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2.2.1</a:t>
          </a:r>
        </a:p>
      </dsp:txBody>
      <dsp:txXfrm>
        <a:off x="54" y="0"/>
        <a:ext cx="5180763" cy="1094400"/>
      </dsp:txXfrm>
    </dsp:sp>
    <dsp:sp modelId="{3C3DEAD0-FF1E-4A02-AF4A-B60C6DFB8DD4}">
      <dsp:nvSpPr>
        <dsp:cNvPr id="0" name=""/>
        <dsp:cNvSpPr/>
      </dsp:nvSpPr>
      <dsp:spPr>
        <a:xfrm>
          <a:off x="54" y="1098039"/>
          <a:ext cx="5180763" cy="3650849"/>
        </a:xfrm>
        <a:prstGeom prst="rect">
          <a:avLst/>
        </a:prstGeo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40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4000" b="1" kern="1200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Khái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niệm</a:t>
          </a:r>
          <a:endParaRPr lang="en-US" sz="2800" b="1" kern="1200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Vai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trò</a:t>
          </a:r>
          <a:endParaRPr lang="en-US" sz="2800" b="1" kern="1200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Cơ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chế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2800" b="1" kern="1200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Nền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kinh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tế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2800" b="1" kern="1200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Một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số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quy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luật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chủ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yếu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trong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nền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kinh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tế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28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2800" b="1" kern="1200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4" y="1098039"/>
        <a:ext cx="5180763" cy="3650849"/>
      </dsp:txXfrm>
    </dsp:sp>
    <dsp:sp modelId="{CDDAC987-0E5B-4205-B317-8C605C8C80A9}">
      <dsp:nvSpPr>
        <dsp:cNvPr id="0" name=""/>
        <dsp:cNvSpPr/>
      </dsp:nvSpPr>
      <dsp:spPr>
        <a:xfrm>
          <a:off x="5906124" y="3639"/>
          <a:ext cx="5180763" cy="1094400"/>
        </a:xfrm>
        <a:prstGeom prst="rect">
          <a:avLst/>
        </a:prstGeom>
        <a:solidFill>
          <a:sysClr val="window" lastClr="FFFFFF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2.2.2. </a:t>
          </a:r>
        </a:p>
      </dsp:txBody>
      <dsp:txXfrm>
        <a:off x="5906124" y="3639"/>
        <a:ext cx="5180763" cy="1094400"/>
      </dsp:txXfrm>
    </dsp:sp>
    <dsp:sp modelId="{DC63D6D1-8AFF-4B6F-AEC7-DD77E949CC21}">
      <dsp:nvSpPr>
        <dsp:cNvPr id="0" name=""/>
        <dsp:cNvSpPr/>
      </dsp:nvSpPr>
      <dsp:spPr>
        <a:xfrm>
          <a:off x="5906124" y="1098039"/>
          <a:ext cx="5180763" cy="3650849"/>
        </a:xfrm>
        <a:prstGeom prst="rect">
          <a:avLst/>
        </a:prstGeom>
        <a:solidFill>
          <a:srgbClr val="5B9BD5">
            <a:alpha val="90000"/>
            <a:tint val="55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5B9BD5">
              <a:alpha val="90000"/>
              <a:tint val="55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ysClr val="window" lastClr="FFFFFF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Vai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trò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của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chủ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thể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tham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gia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3200" b="1" kern="1200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Người</a:t>
          </a: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sản</a:t>
          </a: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xuất</a:t>
          </a:r>
          <a:endParaRPr lang="en-US" sz="3200" b="1" kern="1200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Người</a:t>
          </a: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tiêu</a:t>
          </a: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dùng</a:t>
          </a:r>
          <a:endParaRPr lang="en-US" sz="3200" b="1" kern="1200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 </a:t>
          </a: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chủ</a:t>
          </a: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thể</a:t>
          </a: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trung</a:t>
          </a: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gian</a:t>
          </a: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trong</a:t>
          </a: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thị</a:t>
          </a:r>
          <a:r>
            <a:rPr lang="en-US" sz="32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trường</a:t>
          </a:r>
          <a:endParaRPr lang="en-US" sz="3200" b="1" kern="1200" dirty="0">
            <a:solidFill>
              <a:sysClr val="windowText" lastClr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906124" y="1098039"/>
        <a:ext cx="5180763" cy="36508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C82DB-0FD9-4CC5-9216-43A66E7ADE89}">
      <dsp:nvSpPr>
        <dsp:cNvPr id="0" name=""/>
        <dsp:cNvSpPr/>
      </dsp:nvSpPr>
      <dsp:spPr>
        <a:xfrm>
          <a:off x="5379590" y="3246141"/>
          <a:ext cx="5421609" cy="162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QL LƯU THÔNG TIỀN TỆ</a:t>
          </a:r>
          <a:r>
            <a:rPr lang="vi-VN" sz="2800" b="1" kern="1200" dirty="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(TỰ NGHIÊN CỨU)</a:t>
          </a:r>
          <a:endParaRPr lang="en-US" sz="2000" b="1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41723" y="3687518"/>
        <a:ext cx="3723826" cy="1145881"/>
      </dsp:txXfrm>
    </dsp:sp>
    <dsp:sp modelId="{DEB774D3-4B65-41F8-A720-84181F5B68D0}">
      <dsp:nvSpPr>
        <dsp:cNvPr id="0" name=""/>
        <dsp:cNvSpPr/>
      </dsp:nvSpPr>
      <dsp:spPr>
        <a:xfrm>
          <a:off x="0" y="3382660"/>
          <a:ext cx="5104806" cy="162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</a:t>
          </a:r>
          <a:r>
            <a:rPr lang="vi-VN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UY 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</a:t>
          </a:r>
          <a:r>
            <a:rPr lang="vi-VN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UẬT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CẠN</a:t>
          </a:r>
          <a:r>
            <a:rPr lang="vi-VN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 </a:t>
          </a:r>
          <a:r>
            <a:rPr lang="en-US" sz="32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TRANH</a:t>
          </a:r>
        </a:p>
      </dsp:txBody>
      <dsp:txXfrm>
        <a:off x="35650" y="3824037"/>
        <a:ext cx="3502064" cy="1145881"/>
      </dsp:txXfrm>
    </dsp:sp>
    <dsp:sp modelId="{17323109-22ED-4089-AB46-922D18318E16}">
      <dsp:nvSpPr>
        <dsp:cNvPr id="0" name=""/>
        <dsp:cNvSpPr/>
      </dsp:nvSpPr>
      <dsp:spPr>
        <a:xfrm>
          <a:off x="6140419" y="0"/>
          <a:ext cx="4660780" cy="162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 LUẬT CUNG – CẦU</a:t>
          </a:r>
          <a:r>
            <a:rPr lang="vi-VN" sz="2800" b="1" kern="12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(TỰ NGHIÊN CỨU)</a:t>
          </a:r>
          <a:endParaRPr lang="en-US" sz="2000" b="1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74303" y="35650"/>
        <a:ext cx="3191246" cy="1145881"/>
      </dsp:txXfrm>
    </dsp:sp>
    <dsp:sp modelId="{F4877B2C-FFD2-41DA-857C-FE2F960B3DB8}">
      <dsp:nvSpPr>
        <dsp:cNvPr id="0" name=""/>
        <dsp:cNvSpPr/>
      </dsp:nvSpPr>
      <dsp:spPr>
        <a:xfrm>
          <a:off x="177259" y="8520"/>
          <a:ext cx="4309227" cy="162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 LUẬT GIÁ TRỊ</a:t>
          </a:r>
        </a:p>
      </dsp:txBody>
      <dsp:txXfrm>
        <a:off x="212909" y="44170"/>
        <a:ext cx="2945159" cy="1145881"/>
      </dsp:txXfrm>
    </dsp:sp>
    <dsp:sp modelId="{AB5221E0-12EA-409C-A89F-82935CB53BC0}">
      <dsp:nvSpPr>
        <dsp:cNvPr id="0" name=""/>
        <dsp:cNvSpPr/>
      </dsp:nvSpPr>
      <dsp:spPr>
        <a:xfrm>
          <a:off x="3153886" y="289080"/>
          <a:ext cx="2195998" cy="2195998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0" tIns="426720" rIns="426720" bIns="42672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sp:txBody>
      <dsp:txXfrm>
        <a:off x="3797079" y="932273"/>
        <a:ext cx="1552805" cy="1552805"/>
      </dsp:txXfrm>
    </dsp:sp>
    <dsp:sp modelId="{59EDDA4E-B55E-44FF-A0D7-5849A3A19963}">
      <dsp:nvSpPr>
        <dsp:cNvPr id="0" name=""/>
        <dsp:cNvSpPr/>
      </dsp:nvSpPr>
      <dsp:spPr>
        <a:xfrm rot="5400000">
          <a:off x="5451315" y="289080"/>
          <a:ext cx="2195998" cy="2195998"/>
        </a:xfrm>
        <a:prstGeom prst="pieWedg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0" tIns="426720" rIns="426720" bIns="42672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sp:txBody>
      <dsp:txXfrm rot="-5400000">
        <a:off x="5451315" y="932273"/>
        <a:ext cx="1552805" cy="1552805"/>
      </dsp:txXfrm>
    </dsp:sp>
    <dsp:sp modelId="{74A3AC7B-9628-4B84-B48C-9D17715782B6}">
      <dsp:nvSpPr>
        <dsp:cNvPr id="0" name=""/>
        <dsp:cNvSpPr/>
      </dsp:nvSpPr>
      <dsp:spPr>
        <a:xfrm rot="10800000">
          <a:off x="5451315" y="2586510"/>
          <a:ext cx="2195998" cy="2195998"/>
        </a:xfrm>
        <a:prstGeom prst="pieWedg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0" tIns="426720" rIns="426720" bIns="42672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sp:txBody>
      <dsp:txXfrm rot="10800000">
        <a:off x="5451315" y="2586510"/>
        <a:ext cx="1552805" cy="1552805"/>
      </dsp:txXfrm>
    </dsp:sp>
    <dsp:sp modelId="{AEB6159E-8272-4090-B509-E6EF9A566802}">
      <dsp:nvSpPr>
        <dsp:cNvPr id="0" name=""/>
        <dsp:cNvSpPr/>
      </dsp:nvSpPr>
      <dsp:spPr>
        <a:xfrm rot="16200000">
          <a:off x="3153886" y="2586510"/>
          <a:ext cx="2195998" cy="2195998"/>
        </a:xfrm>
        <a:prstGeom prst="pieWedg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0" tIns="426720" rIns="426720" bIns="42672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sp:txBody>
      <dsp:txXfrm rot="5400000">
        <a:off x="3797079" y="2586510"/>
        <a:ext cx="1552805" cy="1552805"/>
      </dsp:txXfrm>
    </dsp:sp>
    <dsp:sp modelId="{8D58CEAC-5BD3-42C6-AB84-7A39B6D0E8D0}">
      <dsp:nvSpPr>
        <dsp:cNvPr id="0" name=""/>
        <dsp:cNvSpPr/>
      </dsp:nvSpPr>
      <dsp:spPr>
        <a:xfrm>
          <a:off x="5021498" y="2079351"/>
          <a:ext cx="758202" cy="659306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260326-842D-498C-BA09-F2923B522CED}">
      <dsp:nvSpPr>
        <dsp:cNvPr id="0" name=""/>
        <dsp:cNvSpPr/>
      </dsp:nvSpPr>
      <dsp:spPr>
        <a:xfrm rot="10800000">
          <a:off x="5021498" y="2332930"/>
          <a:ext cx="758202" cy="659306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6:33.09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6:33.09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7:15.65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0 362,'14'-1,"-1"1,0 0,1 2,0-1,-1 2,0-1,0 2,0 0,-1 1,0-1,1 2,-1 0,0 1,-1 1,0-1,0 1,-1 1,14 14,7 6,-1 1,-1 1,-2 2,-2 0,33 58,19 95,-8-12,-47-126,16 60,-24-64,2-1,23 44,-28-73,-3-29,-2-1,1 0,-2 0,0 0,-1-1,2-22,10-35,-1 26,42-87,-46 109,-1-1,-1-1,6-37,-9 36,2 1,0-1,15-30,24-49,-23 51,41-73,-33 84,1 2,3 1,47-45,-81 86,20-20,-1 3,2-1,1 1,0 2,1 2,1 0,0 0,47-15,13-8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7:19.91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0 354,'7'0,"0"-1,0 1,-1 0,1 1,-1-1,1 1,-1 0,1 1,0 0,-1 0,1 1,-2 0,2-1,-1 2,-1-1,11 9,34 43,-3 0,-3 3,39 68,0-3,30 26,-93-127,-1-1,2-2,1 0,36 24,-2-3,18 13,-66-49,-2-1,2 1,0-1,0 0,-1 0,2-1,-2-1,16 2,-22-3,1 0,-1 0,0 0,1 0,-1 0,1-1,-1 1,0 0,1-1,-1 1,-1-1,2 1,-1-1,0 1,0 0,0-1,0 0,1 0,-1 0,0 0,0 0,-1 0,1 0,0 0,0 0,0-2,10-37,-5 8,4 2,10-59,-16 66,1 1,0 0,2-1,0 2,16-30,-15 33,1-1,7-25,-11 26,1 2,1-2,14-22,47-90,-48 87,43-66,-38 72,3 0,2 2,0 0,52-43,-58 57,3 2,-1 0,1 2,38-19,-9 3,-48 28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7:22.81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1 310,'8'3,"-1"1,1 0,-1-1,1 1,-1 1,0 0,-1 0,1 1,-1-1,0 1,0 1,-1-1,0 1,6 11,20 19,10 13,47 73,-51-68,55 63,-75-97,-1 1,24 44,-29-47,0 1,3 0,-1-1,27 27,143 118,-182-164,-1 0,1 0,0 1,-1-1,1 1,0-1,-1 0,0 1,1-1,-1 0,1 1,0-1,-1 0,1 0,0 0,0 0,-1 0,1 0,0 0,0 0,0 0,-1 0,1 0,0 0,0 0,-1-1,1 1,0 0,-1-1,0 1,1 0,-1-1,1 1,0-1,-1 1,1 0,-1 0,1-1,-1 1,1-1,-1 0,0 1,1-1,-1 0,0 1,1-1,-1 0,0 0,0 1,1-2,8-40,4-69,50-190,-45 245,2 2,2-1,59-99,119-136,-190 280,0-1,0 2,2 1,-1-1,0 1,1 0,1 2,-1-1,1 1,0 1,0 0,0 1,1 1,15-3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7:22.81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175 485,'8'3,"-1"1,1 0,-1-1,1 1,-1 1,0 0,-1 0,1 1,-1-1,0 1,0 1,-1-1,0 1,6 11,20 19,10 13,47 73,-51-68,55 63,-75-97,-1 1,24 44,-29-47,0 1,3 0,-1-1,27 27,143 118,-182-164,-1 0,1 0,0 1,-1-1,1 1,0-1,-1 0,0 1,1-1,-1 0,1 1,0-1,-1 0,1 0,0 0,0 0,-1 0,1 0,0 0,0 0,0 0,-1 0,1 0,0 0,0 0,-1-1,1 1,0 0,-1-1,0 1,1 0,-1-1,1 1,0-1,-1 1,1 0,-1 0,1-1,-1 1,1-1,-1 0,0 1,1-1,-1 0,0 1,1-1,-1 0,0 0,0 1,1-2,8-40,4-69,50-190,-45 245,2 2,2-1,59-99,119-136,-190 280,0-1,0 2,2 1,-1-1,0 1,1 0,1 2,-1-1,1 1,0 1,0 0,0 1,1 1,15-3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6:33.09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7:15.65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0 362,'14'-1,"-1"1,0 0,1 2,0-1,-1 2,0-1,0 2,0 0,-1 1,0-1,1 2,-1 0,0 1,-1 1,0-1,0 1,-1 1,14 14,7 6,-1 1,-1 1,-2 2,-2 0,33 58,19 95,-8-12,-47-126,16 60,-24-64,2-1,23 44,-28-73,-3-29,-2-1,1 0,-2 0,0 0,-1-1,2-22,10-35,-1 26,42-87,-46 109,-1-1,-1-1,6-37,-9 36,2 1,0-1,15-30,24-49,-23 51,41-73,-33 84,1 2,3 1,47-45,-81 86,20-20,-1 3,2-1,1 1,0 2,1 2,1 0,0 0,47-15,13-8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7:19.91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0 354,'7'0,"0"-1,0 1,-1 0,1 1,-1-1,1 1,-1 0,1 1,0 0,-1 0,1 1,-2 0,2-1,-1 2,-1-1,11 9,34 43,-3 0,-3 3,39 68,0-3,30 26,-93-127,-1-1,2-2,1 0,36 24,-2-3,18 13,-66-49,-2-1,2 1,0-1,0 0,-1 0,2-1,-2-1,16 2,-22-3,1 0,-1 0,0 0,1 0,-1 0,1-1,-1 1,0 0,1-1,-1 1,-1-1,2 1,-1-1,0 1,0 0,0-1,0 0,1 0,-1 0,0 0,0 0,-1 0,1 0,0 0,0 0,0-2,10-37,-5 8,4 2,10-59,-16 66,1 1,0 0,2-1,0 2,16-30,-15 33,1-1,7-25,-11 26,1 2,1-2,14-22,47-90,-48 87,43-66,-38 72,3 0,2 2,0 0,52-43,-58 57,3 2,-1 0,1 2,38-19,-9 3,-48 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7:22.81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175 485,'8'3,"-1"1,1 0,-1-1,1 1,-1 1,0 0,-1 0,1 1,-1-1,0 1,0 1,-1-1,0 1,6 11,20 19,10 13,47 73,-51-68,55 63,-75-97,-1 1,24 44,-29-47,0 1,3 0,-1-1,27 27,143 118,-182-164,-1 0,1 0,0 1,-1-1,1 1,0-1,-1 0,0 1,1-1,-1 0,1 1,0-1,-1 0,1 0,0 0,0 0,-1 0,1 0,0 0,0 0,0 0,-1 0,1 0,0 0,0 0,-1-1,1 1,0 0,-1-1,0 1,1 0,-1-1,1 1,0-1,-1 1,1 0,-1 0,1-1,-1 1,1-1,-1 0,0 1,1-1,-1 0,0 1,1-1,-1 0,0 0,0 1,1-2,8-40,4-69,50-190,-45 245,2 2,2-1,59-99,119-136,-190 280,0-1,0 2,2 1,-1-1,0 1,1 0,1 2,-1-1,1 1,0 1,0 0,0 1,1 1,15-3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7:15.65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0 362,'14'-1,"-1"1,0 0,1 2,0-1,-1 2,0-1,0 2,0 0,-1 1,0-1,1 2,-1 0,0 1,-1 1,0-1,0 1,-1 1,14 14,7 6,-1 1,-1 1,-2 2,-2 0,33 58,19 95,-8-12,-47-126,16 60,-24-64,2-1,23 44,-28-73,-3-29,-2-1,1 0,-2 0,0 0,-1-1,2-22,10-35,-1 26,42-87,-46 109,-1-1,-1-1,6-37,-9 36,2 1,0-1,15-30,24-49,-23 51,41-73,-33 84,1 2,3 1,47-45,-81 86,20-20,-1 3,2-1,1 1,0 2,1 2,1 0,0 0,47-15,13-8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7:19.91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0 354,'7'0,"0"-1,0 1,-1 0,1 1,-1-1,1 1,-1 0,1 1,0 0,-1 0,1 1,-2 0,2-1,-1 2,-1-1,11 9,34 43,-3 0,-3 3,39 68,0-3,30 26,-93-127,-1-1,2-2,1 0,36 24,-2-3,18 13,-66-49,-2-1,2 1,0-1,0 0,-1 0,2-1,-2-1,16 2,-22-3,1 0,-1 0,0 0,1 0,-1 0,1-1,-1 1,0 0,1-1,-1 1,-1-1,2 1,-1-1,0 1,0 0,0-1,0 0,1 0,-1 0,0 0,0 0,-1 0,1 0,0 0,0 0,0-2,10-37,-5 8,4 2,10-59,-16 66,1 1,0 0,2-1,0 2,16-30,-15 33,1-1,7-25,-11 26,1 2,1-2,14-22,47-90,-48 87,43-66,-38 72,3 0,2 2,0 0,52-43,-58 57,3 2,-1 0,1 2,38-19,-9 3,-48 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7:22.81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1 310,'8'3,"-1"1,1 0,-1-1,1 1,-1 1,0 0,-1 0,1 1,-1-1,0 1,0 1,-1-1,0 1,6 11,20 19,10 13,47 73,-51-68,55 63,-75-97,-1 1,24 44,-29-47,0 1,3 0,-1-1,27 27,143 118,-182-164,-1 0,1 0,0 1,-1-1,1 1,0-1,-1 0,0 1,1-1,-1 0,1 1,0-1,-1 0,1 0,0 0,0 0,-1 0,1 0,0 0,0 0,0 0,-1 0,1 0,0 0,0 0,-1-1,1 1,0 0,-1-1,0 1,1 0,-1-1,1 1,0-1,-1 1,1 0,-1 0,1-1,-1 1,1-1,-1 0,0 1,1-1,-1 0,0 1,1-1,-1 0,0 0,0 1,1-2,8-40,4-69,50-190,-45 245,2 2,2-1,59-99,119-136,-190 280,0-1,0 2,2 1,-1-1,0 1,1 0,1 2,-1-1,1 1,0 1,0 0,0 1,1 1,15-3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6:33.09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6:33.09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5T07:07:14.921"/>
    </inkml:context>
    <inkml:brush xml:id="br0">
      <inkml:brushProperty name="width" value="0.35" units="cm"/>
      <inkml:brushProperty name="height" value="0.35" units="cm"/>
      <inkml:brushProperty name="color" value="#F6630D"/>
      <inkml:brushProperty name="ignorePressure" value="1"/>
    </inkml:brush>
  </inkml:definitions>
  <inkml:trace contextRef="#ctx0" brushRef="#br0">590 4947,'2'1,"0"-1,1 0,-1 0,1 0,-1 0,1 0,-2-1,2 1,-1-1,1 0,-1 1,1-1,-1 1,0-1,0-1,0 1,4-3,5-3,58-37,0-2,-4-4,-2-4,-2-1,76-89,127-186,-214 264,-10 13,-2-3,-2-1,-5-1,37-87,-44 85,-9 27,-1-1,-2-1,-1 1,-3-1,9-63,5-678,-23 471,-1 274,-2-1,-1 1,-1 0,-2 0,-23-58,-2-13,13 43,-2 2,-33-61,-4-8,27 39,27 67,-1 0,-2 1,0-1,0 1,-2 0,-1 2,-25-34,-13-10,-79-121,90 120,-4 3,-74-83,42 70,35 36,-65-79,89 93,-1 0,-1 3,-1-1,-1 1,0 2,-24-17,-35-14,-122-54,-92-18,290 119,0 0,-1 1,1-1,0 0,0 1,0 0,0-1,0 1,-1 0,1 0,0 0,-1 1,2-1,-1 1,0-1,-1 1,1-1,0 1,0 0,0 0,1 0,-1 1,0-2,0 1,0 1,0-1,1 1,-1 0,1-1,0 1,0 0,0 0,-2 2,0 1,1 0,-1-1,2 2,-1 0,1-2,-1 2,1-1,0 1,1-1,-1 0,2 11,18 99,-12-79,-1 2,2 62,-11-571,3 467,0-1,1 0,-1 2,1-2,1 0,-1 1,0 0,1-1,0 1,0 0,1 0,-2 0,2 0,0 1,0-1,0 1,4-5,-1 3,0 0,0 1,1 0,-1 0,1 0,-1 2,1-1,0 0,13-3,47-5,2 3,-1 2,124 7,-13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6:33.09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09:36:33.09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9884-F50B-4370-98F6-210CDBEB0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00C63-761D-4B83-A103-75ACA1A92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6DA77-0E80-4E94-A267-9FDD4DC4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FE82F-915D-43F3-9122-3ECE1694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BD6B1-357E-447B-B015-C8BB9D1F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79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38BE-000F-4471-A15F-FBA5806A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C900C-07D7-4673-A10E-75F457F1A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56820-D918-461D-83E1-663D5F177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DDF1-4E70-44C2-8D90-B092C1DEC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AB57B-35AD-4EA4-8AA0-15AA3493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12FEFF-1F6F-412E-AF4C-20292954D7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897A9-1041-483C-803E-C03C51C5A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C8819-4C35-4BD9-98A3-7BB498B6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6238E-8133-41FA-8C0B-9F2C7D96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829F4-4CC3-4C1C-825B-EE0D7647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27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2" y="2063398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405E5-39F7-4B38-846E-76AA3C9BF5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  <a:pPr>
                <a:defRPr/>
              </a:pPr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1D2B1-BA52-46A3-B575-A20AFC23EA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BF9A7-727C-43DC-80BB-9FC8589937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C4A95-90B1-4D6A-98B3-186A635962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5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A514-BDE9-4367-B563-E24A2815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6CFE6-1D7C-41CC-86BE-1BD64768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1C07A-C4EE-41E1-A53D-9EE444B1D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B8261-2D0A-4A89-A260-02A06BB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E49C3-2085-445C-8BA0-9924A83C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1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D589-B63D-431E-A716-33BCEAFEC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D0C0C-E283-445E-8A15-BEA97F4F4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B469B-931A-4DC3-AB68-0ECA4649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9177F-CB64-4D4A-B78B-702DF4B1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E8DF-128E-49AF-A847-BA51E199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4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C164-7EF1-428E-A866-C2868B0A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9AE48-7423-4F12-A3F9-EDC9C5461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16E27-BAE0-443E-93A1-3199C0955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AEABB-970E-41B1-A134-4F6727D42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E5AF4-8885-4829-900F-590A47FD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814E8-6E7D-474E-959A-0D86AC0E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5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AE8F-3910-4D9C-8543-14FFCA65B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8AB40-E764-465E-94E6-115FCDBA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E366-AD2C-4A17-BF38-E50E585D2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FA278-DA9A-43EA-A46D-62BC5FB76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420FF3-BE1C-4C1F-8CC0-0D0519372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C6AAA7-CAF9-425A-A9BC-3DB39CEC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41F32-6291-4E3F-AF1E-5E64C690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D8069-6B07-49D5-8C95-538B54E9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6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15D0-E9EA-4E89-9535-C9D306BA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42ECCE-E1AF-434A-B835-56B72DB6F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24900-1EB1-4E5E-AA68-E7655603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7B0FD-81AB-4B6D-92EA-3DE83D21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8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4E0AEB-3B7A-4BE8-911C-2AE36482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1E30D-A00B-4A3F-9A8D-2B228D23E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02ABE-F1F8-46CE-8302-0600110C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C2DE-8675-4B8E-9F4E-F04680D4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37547-7C2F-4CFF-B69B-2179143E8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E6B88-EEA6-4C5B-A8BA-A13767D92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D1B78-9229-4BF8-B1FF-0EE3A18B3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6CCEE-8C7E-4777-B877-16432A10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7A51C-79FB-49D6-AF9D-2E5BC0F8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99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27A7-AC83-47EE-B84A-74F32C21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BDDD5F-31E0-42F0-A2F2-B99A2580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E746D-3E4F-48DC-B258-9A3A479BA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763FA-AA5B-45B7-B40C-FFADC67C9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5D65A-F7D2-4C9F-ADE3-92CABCF5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ADD63-32F6-4F49-803E-6338F212A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3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4FDD9-ED76-4A72-B444-D90D8F16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4E4F0-D044-4834-84C4-CB93F695D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F09B2-2F69-4401-9935-183EFB8DD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6189A-B203-4135-9592-EF87586E7089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EAD06-7E7A-4BC3-A38D-15A58DFB8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E56BB-9ADD-4356-B238-82C50DE9B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B41F-036E-4980-92B3-8BD47F179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microsoft.com/office/2017/06/relationships/model3d" Target="../media/model3d1.glb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mp4"/><Relationship Id="rId7" Type="http://schemas.microsoft.com/office/2017/06/relationships/model3d" Target="../media/model3d1.glb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openxmlformats.org/officeDocument/2006/relationships/video" Target="../media/media3.mp4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customXml" Target="../ink/ink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5.jpeg"/><Relationship Id="rId7" Type="http://schemas.openxmlformats.org/officeDocument/2006/relationships/customXml" Target="../ink/ink11.xml"/><Relationship Id="rId12" Type="http://schemas.openxmlformats.org/officeDocument/2006/relationships/image" Target="../media/image3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13.xml"/><Relationship Id="rId10" Type="http://schemas.openxmlformats.org/officeDocument/2006/relationships/image" Target="../media/image38.png"/><Relationship Id="rId9" Type="http://schemas.openxmlformats.org/officeDocument/2006/relationships/customXml" Target="../ink/ink12.xml"/><Relationship Id="rId14" Type="http://schemas.openxmlformats.org/officeDocument/2006/relationships/customXml" Target="../ink/ink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7" Type="http://schemas.openxmlformats.org/officeDocument/2006/relationships/customXml" Target="../ink/ink16.xml"/><Relationship Id="rId12" Type="http://schemas.openxmlformats.org/officeDocument/2006/relationships/image" Target="../media/image3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18.xml"/><Relationship Id="rId10" Type="http://schemas.openxmlformats.org/officeDocument/2006/relationships/image" Target="../media/image38.png"/><Relationship Id="rId9" Type="http://schemas.openxmlformats.org/officeDocument/2006/relationships/customXml" Target="../ink/ink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5.jpe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12">
            <a:extLst>
              <a:ext uri="{FF2B5EF4-FFF2-40B4-BE49-F238E27FC236}">
                <a16:creationId xmlns:a16="http://schemas.microsoft.com/office/drawing/2014/main" id="{801BD804-E35A-412D-B976-5E153E40A1D1}"/>
              </a:ext>
            </a:extLst>
          </p:cNvPr>
          <p:cNvGrpSpPr>
            <a:grpSpLocks/>
          </p:cNvGrpSpPr>
          <p:nvPr/>
        </p:nvGrpSpPr>
        <p:grpSpPr bwMode="auto">
          <a:xfrm>
            <a:off x="6643837" y="1196898"/>
            <a:ext cx="3975167" cy="71866"/>
            <a:chOff x="4648200" y="1590185"/>
            <a:chExt cx="5543550" cy="33641"/>
          </a:xfrm>
        </p:grpSpPr>
        <p:cxnSp>
          <p:nvCxnSpPr>
            <p:cNvPr id="36" name="Straight Connector 14">
              <a:extLst>
                <a:ext uri="{FF2B5EF4-FFF2-40B4-BE49-F238E27FC236}">
                  <a16:creationId xmlns:a16="http://schemas.microsoft.com/office/drawing/2014/main" id="{9D851FD0-E67E-4DE9-A99A-8061F72135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48200" y="1590185"/>
              <a:ext cx="5543550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Straight Connector 15">
              <a:extLst>
                <a:ext uri="{FF2B5EF4-FFF2-40B4-BE49-F238E27FC236}">
                  <a16:creationId xmlns:a16="http://schemas.microsoft.com/office/drawing/2014/main" id="{8C50728F-2833-48B8-BEBC-3A995350A2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68925" y="1623826"/>
              <a:ext cx="4103688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B8B3F-F70C-4050-A78E-E7FC52C2237F}"/>
              </a:ext>
            </a:extLst>
          </p:cNvPr>
          <p:cNvSpPr/>
          <p:nvPr/>
        </p:nvSpPr>
        <p:spPr>
          <a:xfrm>
            <a:off x="7297561" y="648677"/>
            <a:ext cx="22333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7260">
              <a:defRPr/>
            </a:pPr>
            <a:r>
              <a:rPr lang="vi-VN" altLang="en-US" sz="3000" cap="all" dirty="0">
                <a:ln w="9000" cmpd="sng">
                  <a:solidFill>
                    <a:srgbClr val="19456D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Chương 2</a:t>
            </a:r>
            <a:r>
              <a:rPr lang="en-US" altLang="en-US" sz="3000" cap="all" dirty="0">
                <a:ln w="9000" cmpd="sng">
                  <a:solidFill>
                    <a:srgbClr val="19456D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1406" dirty="0">
              <a:solidFill>
                <a:srgbClr val="1F5281"/>
              </a:solidFill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136817-53D0-4605-8023-F5C7B2310F33}"/>
              </a:ext>
            </a:extLst>
          </p:cNvPr>
          <p:cNvSpPr/>
          <p:nvPr/>
        </p:nvSpPr>
        <p:spPr>
          <a:xfrm>
            <a:off x="5330444" y="1882164"/>
            <a:ext cx="685089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endParaRPr lang="vi-VN" altLang="en-US" sz="3750" cap="all" dirty="0">
              <a:ln w="9000" cmpd="sng">
                <a:solidFill>
                  <a:srgbClr val="FFC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1F5281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trường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vi-VN" altLang="en-US" sz="3750" cap="all" dirty="0">
              <a:ln w="9000" cmpd="sng">
                <a:solidFill>
                  <a:srgbClr val="FFC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1F5281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vai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trò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của </a:t>
            </a: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chủ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gia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altLang="en-US" sz="375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75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1F528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trường</a:t>
            </a:r>
            <a:endParaRPr lang="en-US" altLang="en-US" sz="3750" cap="all" dirty="0">
              <a:ln w="9000" cmpd="sng">
                <a:solidFill>
                  <a:srgbClr val="FFC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1F5281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F546A-52D4-4383-94AD-9323D6C063FE}"/>
              </a:ext>
            </a:extLst>
          </p:cNvPr>
          <p:cNvSpPr/>
          <p:nvPr/>
        </p:nvSpPr>
        <p:spPr>
          <a:xfrm>
            <a:off x="0" y="0"/>
            <a:ext cx="5330443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1633C6-E42E-44E6-BAE9-98B9C54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78" y="526178"/>
            <a:ext cx="4320479" cy="58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08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519883" y="1582888"/>
            <a:ext cx="3256988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09600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33086" y="280734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14:cNvPr>
              <p14:cNvContentPartPr/>
              <p14:nvPr/>
            </p14:nvContentPartPr>
            <p14:xfrm>
              <a:off x="5915705" y="1278577"/>
              <a:ext cx="338" cy="33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7255" y="1270127"/>
                <a:ext cx="16900" cy="169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A5EE6FF-2D15-42A4-B497-EFE2FFD214B2}"/>
              </a:ext>
            </a:extLst>
          </p:cNvPr>
          <p:cNvSpPr/>
          <p:nvPr/>
        </p:nvSpPr>
        <p:spPr>
          <a:xfrm>
            <a:off x="429777" y="409445"/>
            <a:ext cx="3827152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000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27568-B0DB-4374-948B-7878E9C4CDAA}"/>
              </a:ext>
            </a:extLst>
          </p:cNvPr>
          <p:cNvSpPr txBox="1"/>
          <p:nvPr/>
        </p:nvSpPr>
        <p:spPr>
          <a:xfrm>
            <a:off x="402937" y="1794645"/>
            <a:ext cx="3373934" cy="18837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641" i="1" dirty="0" err="1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641" i="1" dirty="0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i="1" dirty="0" err="1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641" i="1" dirty="0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i="1" dirty="0" err="1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641" i="1" dirty="0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i="1" dirty="0" err="1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641" i="1" dirty="0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i="1" dirty="0" err="1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641" i="1" dirty="0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i="1" dirty="0" err="1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641" i="1" dirty="0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i="1" dirty="0" err="1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641" i="1" dirty="0">
                <a:solidFill>
                  <a:srgbClr val="FFC00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000" i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6" descr="Káº¿t quáº£ hÃ¬nh áº£nh cho ná»n kinh táº¿ thá» trÆ°á»ng">
            <a:extLst>
              <a:ext uri="{FF2B5EF4-FFF2-40B4-BE49-F238E27FC236}">
                <a16:creationId xmlns:a16="http://schemas.microsoft.com/office/drawing/2014/main" id="{6E04B163-EF02-4EE1-AB78-FDE8B472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86" y="4213482"/>
            <a:ext cx="4102265" cy="239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 descr="HÃ¬nh áº£nh cÃ³ liÃªn quan">
            <a:extLst>
              <a:ext uri="{FF2B5EF4-FFF2-40B4-BE49-F238E27FC236}">
                <a16:creationId xmlns:a16="http://schemas.microsoft.com/office/drawing/2014/main" id="{C9A7F13D-3CBB-4143-B048-3C321A4AE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01" y="636413"/>
            <a:ext cx="5130570" cy="165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0410E2-EB3F-45F7-91E5-7C0E3DC700D1}"/>
              </a:ext>
            </a:extLst>
          </p:cNvPr>
          <p:cNvSpPr txBox="1"/>
          <p:nvPr/>
        </p:nvSpPr>
        <p:spPr>
          <a:xfrm>
            <a:off x="6096000" y="3444733"/>
            <a:ext cx="5588497" cy="2234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vi-VN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KT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động,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QL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động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64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081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BC8ACD-EB85-4C2A-AF31-22E53F9EBCB8}"/>
              </a:ext>
            </a:extLst>
          </p:cNvPr>
          <p:cNvSpPr/>
          <p:nvPr/>
        </p:nvSpPr>
        <p:spPr>
          <a:xfrm>
            <a:off x="24466" y="121133"/>
            <a:ext cx="6071534" cy="1311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rgbClr val="8CA35F"/>
              </a:buClr>
              <a:defRPr/>
            </a:pP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Lịch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SX XH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, SX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trao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HH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tiền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trọng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đời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41" kern="0" dirty="0" err="1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641" kern="0" dirty="0">
                <a:ln w="1905">
                  <a:solidFill>
                    <a:srgbClr val="C00000"/>
                  </a:solidFill>
                </a:ln>
                <a:solidFill>
                  <a:srgbClr val="99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KTTT.</a:t>
            </a:r>
          </a:p>
        </p:txBody>
      </p:sp>
      <p:pic>
        <p:nvPicPr>
          <p:cNvPr id="126979" name="Picture 5">
            <a:extLst>
              <a:ext uri="{FF2B5EF4-FFF2-40B4-BE49-F238E27FC236}">
                <a16:creationId xmlns:a16="http://schemas.microsoft.com/office/drawing/2014/main" id="{D492233E-3935-4321-80F9-6736CC38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9" y="1133745"/>
            <a:ext cx="11807278" cy="560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83C761-C8FF-4646-838B-80959B32352E}"/>
              </a:ext>
            </a:extLst>
          </p:cNvPr>
          <p:cNvCxnSpPr/>
          <p:nvPr/>
        </p:nvCxnSpPr>
        <p:spPr>
          <a:xfrm>
            <a:off x="6091299" y="1349713"/>
            <a:ext cx="4703" cy="532479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1E34FF6-1E53-4C55-A134-23516C1AF690}"/>
              </a:ext>
            </a:extLst>
          </p:cNvPr>
          <p:cNvGrpSpPr>
            <a:grpSpLocks/>
          </p:cNvGrpSpPr>
          <p:nvPr/>
        </p:nvGrpSpPr>
        <p:grpSpPr bwMode="auto">
          <a:xfrm>
            <a:off x="5116315" y="4638233"/>
            <a:ext cx="6869598" cy="1717714"/>
            <a:chOff x="5184029" y="3740380"/>
            <a:chExt cx="7576315" cy="1957310"/>
          </a:xfrm>
        </p:grpSpPr>
        <p:sp>
          <p:nvSpPr>
            <p:cNvPr id="69654" name="TextBox 31">
              <a:extLst>
                <a:ext uri="{FF2B5EF4-FFF2-40B4-BE49-F238E27FC236}">
                  <a16:creationId xmlns:a16="http://schemas.microsoft.com/office/drawing/2014/main" id="{717C8404-498E-434B-B579-DD0B952C7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029" y="4249533"/>
              <a:ext cx="1220502" cy="7203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855456">
                <a:defRPr/>
              </a:pPr>
              <a:r>
                <a:rPr lang="en-US" sz="3508" dirty="0">
                  <a:solidFill>
                    <a:srgbClr val="FF0000"/>
                  </a:solidFill>
                  <a:latin typeface=".VnArabia" panose="020B7200000000000000" pitchFamily="34" charset="0"/>
                </a:rPr>
                <a:t>03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760CDC6-2FAD-4EC9-B921-CD02D251E211}"/>
                </a:ext>
              </a:extLst>
            </p:cNvPr>
            <p:cNvSpPr/>
            <p:nvPr/>
          </p:nvSpPr>
          <p:spPr>
            <a:xfrm>
              <a:off x="5903192" y="4503165"/>
              <a:ext cx="790042" cy="86270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>
                <a:defRPr/>
              </a:pPr>
              <a:endParaRPr lang="en-US" sz="2632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0A2D40-8F4A-4A90-AB4E-0CD05758CC68}"/>
                </a:ext>
              </a:extLst>
            </p:cNvPr>
            <p:cNvSpPr/>
            <p:nvPr/>
          </p:nvSpPr>
          <p:spPr>
            <a:xfrm>
              <a:off x="6184979" y="4790733"/>
              <a:ext cx="286974" cy="287569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>
                <a:defRPr/>
              </a:pPr>
              <a:endParaRPr lang="en-US" sz="2632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DA9BF1F-9467-40FD-A59E-154E6F9147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431" y="4892543"/>
              <a:ext cx="7046410" cy="42867"/>
            </a:xfrm>
            <a:prstGeom prst="line">
              <a:avLst/>
            </a:prstGeom>
            <a:ln w="28575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90" name="TextBox 35">
              <a:extLst>
                <a:ext uri="{FF2B5EF4-FFF2-40B4-BE49-F238E27FC236}">
                  <a16:creationId xmlns:a16="http://schemas.microsoft.com/office/drawing/2014/main" id="{A9BF053B-47FB-4122-8517-FB70577AA4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2678" y="3740380"/>
              <a:ext cx="5967666" cy="1957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just"/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HH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QH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cung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cầu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mục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tiêu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tối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đa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lợi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nhuận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Cạnh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tranh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vừa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môi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vừa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động </a:t>
              </a:r>
              <a:r>
                <a:rPr lang="en-US" sz="1875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lực</a:t>
              </a:r>
              <a:r>
                <a:rPr lang="en-US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just" defTabSz="902856"/>
              <a:endParaRPr lang="en-US" altLang="en-US" sz="2370" i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just" defTabSz="902856"/>
              <a:endParaRPr lang="en-US" altLang="vi-VN" sz="2567" i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A0AF0A-B902-4047-88C6-3C7B20F238C6}"/>
              </a:ext>
            </a:extLst>
          </p:cNvPr>
          <p:cNvGrpSpPr>
            <a:grpSpLocks/>
          </p:cNvGrpSpPr>
          <p:nvPr/>
        </p:nvGrpSpPr>
        <p:grpSpPr bwMode="auto">
          <a:xfrm>
            <a:off x="600353" y="2793380"/>
            <a:ext cx="6751214" cy="1533013"/>
            <a:chOff x="741502" y="2021097"/>
            <a:chExt cx="7085987" cy="1746997"/>
          </a:xfrm>
        </p:grpSpPr>
        <p:sp>
          <p:nvSpPr>
            <p:cNvPr id="69644" name="TextBox 26">
              <a:extLst>
                <a:ext uri="{FF2B5EF4-FFF2-40B4-BE49-F238E27FC236}">
                  <a16:creationId xmlns:a16="http://schemas.microsoft.com/office/drawing/2014/main" id="{74479736-92FB-4C4F-989C-0D1C81388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1485" y="2594497"/>
              <a:ext cx="868679" cy="72040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855456">
                <a:defRPr/>
              </a:pPr>
              <a:r>
                <a:rPr lang="en-US" sz="3508">
                  <a:solidFill>
                    <a:srgbClr val="000000"/>
                  </a:solidFill>
                  <a:latin typeface=".VnArabia" panose="020B7200000000000000" pitchFamily="34" charset="0"/>
                </a:rPr>
                <a:t>02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7A4FCB2-5F12-43A6-A314-E5D0A4834A5F}"/>
                </a:ext>
              </a:extLst>
            </p:cNvPr>
            <p:cNvSpPr/>
            <p:nvPr/>
          </p:nvSpPr>
          <p:spPr>
            <a:xfrm>
              <a:off x="6090131" y="2903527"/>
              <a:ext cx="792999" cy="864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>
                <a:defRPr/>
              </a:pPr>
              <a:endParaRPr lang="en-US" sz="2632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0CDC5E-2921-4138-83CF-D9E8CAFA6D7D}"/>
                </a:ext>
              </a:extLst>
            </p:cNvPr>
            <p:cNvSpPr/>
            <p:nvPr/>
          </p:nvSpPr>
          <p:spPr>
            <a:xfrm>
              <a:off x="6359948" y="3192907"/>
              <a:ext cx="289560" cy="285807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>
                <a:defRPr/>
              </a:pPr>
              <a:endParaRPr lang="en-US" sz="2632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7B3E61-3B2C-43C6-AAB1-C356118E039F}"/>
                </a:ext>
              </a:extLst>
            </p:cNvPr>
            <p:cNvCxnSpPr/>
            <p:nvPr/>
          </p:nvCxnSpPr>
          <p:spPr>
            <a:xfrm>
              <a:off x="820473" y="3335811"/>
              <a:ext cx="7007016" cy="0"/>
            </a:xfrm>
            <a:prstGeom prst="line">
              <a:avLst/>
            </a:prstGeom>
            <a:ln w="28575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85" name="TextBox 47">
              <a:extLst>
                <a:ext uri="{FF2B5EF4-FFF2-40B4-BE49-F238E27FC236}">
                  <a16:creationId xmlns:a16="http://schemas.microsoft.com/office/drawing/2014/main" id="{2128FA9C-FFEA-4887-882B-0F9807342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502" y="2021097"/>
              <a:ext cx="5393050" cy="971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defTabSz="902856"/>
              <a:r>
                <a:rPr lang="en-US" altLang="en-US" sz="237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.</a:t>
              </a:r>
            </a:p>
            <a:p>
              <a:pPr algn="just" defTabSz="902856"/>
              <a:endParaRPr lang="en-US" altLang="vi-VN" sz="2567" i="1" u="sng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" name="Group 56">
            <a:extLst>
              <a:ext uri="{FF2B5EF4-FFF2-40B4-BE49-F238E27FC236}">
                <a16:creationId xmlns:a16="http://schemas.microsoft.com/office/drawing/2014/main" id="{5EBF141E-ED2A-4745-A786-B8AB7FCAFEC6}"/>
              </a:ext>
            </a:extLst>
          </p:cNvPr>
          <p:cNvGrpSpPr>
            <a:grpSpLocks/>
          </p:cNvGrpSpPr>
          <p:nvPr/>
        </p:nvGrpSpPr>
        <p:grpSpPr bwMode="auto">
          <a:xfrm>
            <a:off x="5091235" y="1454738"/>
            <a:ext cx="7042769" cy="1544590"/>
            <a:chOff x="5184029" y="3960219"/>
            <a:chExt cx="8026801" cy="1759985"/>
          </a:xfrm>
        </p:grpSpPr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F0449104-60D9-4C0F-85DB-BA20D422E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029" y="4249564"/>
              <a:ext cx="1220188" cy="72031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855456">
                <a:defRPr/>
              </a:pPr>
              <a:r>
                <a:rPr lang="en-US" sz="3508" dirty="0">
                  <a:solidFill>
                    <a:srgbClr val="FF0000"/>
                  </a:solidFill>
                  <a:latin typeface=".VnArabia" panose="020B7200000000000000" pitchFamily="34" charset="0"/>
                </a:rPr>
                <a:t>01</a:t>
              </a:r>
            </a:p>
          </p:txBody>
        </p:sp>
        <p:sp>
          <p:nvSpPr>
            <p:cNvPr id="32" name="Oval 32">
              <a:extLst>
                <a:ext uri="{FF2B5EF4-FFF2-40B4-BE49-F238E27FC236}">
                  <a16:creationId xmlns:a16="http://schemas.microsoft.com/office/drawing/2014/main" id="{D46B2B3E-A568-4926-9CA0-17B627EA66C3}"/>
                </a:ext>
              </a:extLst>
            </p:cNvPr>
            <p:cNvSpPr/>
            <p:nvPr/>
          </p:nvSpPr>
          <p:spPr>
            <a:xfrm>
              <a:off x="5923645" y="4503190"/>
              <a:ext cx="791426" cy="8626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>
                <a:defRPr/>
              </a:pPr>
              <a:endParaRPr lang="en-US" sz="2632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00DD50A6-C0E3-43F2-B60F-919ED0D7AF39}"/>
                </a:ext>
              </a:extLst>
            </p:cNvPr>
            <p:cNvSpPr/>
            <p:nvPr/>
          </p:nvSpPr>
          <p:spPr>
            <a:xfrm>
              <a:off x="6166611" y="4790750"/>
              <a:ext cx="285842" cy="287561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>
                <a:defRPr/>
              </a:pPr>
              <a:endParaRPr lang="en-US" sz="2632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37" name="Straight Connector 34">
              <a:extLst>
                <a:ext uri="{FF2B5EF4-FFF2-40B4-BE49-F238E27FC236}">
                  <a16:creationId xmlns:a16="http://schemas.microsoft.com/office/drawing/2014/main" id="{1036494C-88E6-4E8A-AEB7-3C9CF438B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5883" y="4894343"/>
              <a:ext cx="7476554" cy="66086"/>
            </a:xfrm>
            <a:prstGeom prst="line">
              <a:avLst/>
            </a:prstGeom>
            <a:ln w="28575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80" name="TextBox 35">
              <a:extLst>
                <a:ext uri="{FF2B5EF4-FFF2-40B4-BE49-F238E27FC236}">
                  <a16:creationId xmlns:a16="http://schemas.microsoft.com/office/drawing/2014/main" id="{F760AF9E-9F9C-4AB9-8854-2EB44656D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6901" y="3960219"/>
              <a:ext cx="6393929" cy="1759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chủ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KT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tồn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tại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độc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dưới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thức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hữu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nhau</a:t>
              </a:r>
              <a:r>
                <a:rPr lang="en-US" sz="22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just" defTabSz="902856"/>
              <a:endParaRPr lang="en-US" altLang="en-US" sz="2370" i="1" dirty="0">
                <a:solidFill>
                  <a:srgbClr val="00206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just" defTabSz="902856"/>
              <a:endParaRPr lang="en-US" altLang="vi-VN" sz="2567" i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39272" name="Hộp Văn bản 5">
            <a:extLst>
              <a:ext uri="{FF2B5EF4-FFF2-40B4-BE49-F238E27FC236}">
                <a16:creationId xmlns:a16="http://schemas.microsoft.com/office/drawing/2014/main" id="{FDEADB6C-AE7D-4B5E-957A-219ADC719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966" y="292889"/>
            <a:ext cx="6660299" cy="57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02856"/>
            <a:r>
              <a:rPr lang="en-US" altLang="vi-VN" sz="3159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vi-VN" sz="315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vi-VN" sz="315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 của nền kinh tế thị trường</a:t>
            </a:r>
            <a:endParaRPr lang="en-US" altLang="vi-VN" sz="3159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9275" name="3D Model 1" descr="Celebration balloons">
            <a:extLst>
              <a:ext uri="{FF2B5EF4-FFF2-40B4-BE49-F238E27FC236}">
                <a16:creationId xmlns:a16="http://schemas.microsoft.com/office/drawing/2014/main" id="{6BB24F97-5021-44AD-96B7-9206B64D2B8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996" y="2423451"/>
            <a:ext cx="2172552" cy="239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Line 16">
            <a:extLst>
              <a:ext uri="{FF2B5EF4-FFF2-40B4-BE49-F238E27FC236}">
                <a16:creationId xmlns:a16="http://schemas.microsoft.com/office/drawing/2014/main" id="{20CB4017-541B-406B-92D7-56151DE7E2D0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44243" y="963688"/>
            <a:ext cx="11279716" cy="20377"/>
          </a:xfrm>
          <a:prstGeom prst="line">
            <a:avLst/>
          </a:prstGeom>
          <a:noFill/>
          <a:ln w="25400">
            <a:solidFill>
              <a:srgbClr val="44546A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pPr defTabSz="902856">
              <a:defRPr/>
            </a:pPr>
            <a:endParaRPr lang="en-US" sz="1777" ker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Gold star">
                <a:extLst>
                  <a:ext uri="{FF2B5EF4-FFF2-40B4-BE49-F238E27FC236}">
                    <a16:creationId xmlns:a16="http://schemas.microsoft.com/office/drawing/2014/main" id="{7310CA84-2EA0-49D1-B95B-0B98E72AF6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5080" y="137583"/>
              <a:ext cx="722158" cy="10792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22158" cy="1079283"/>
                    </a:xfrm>
                    <a:prstGeom prst="rect">
                      <a:avLst/>
                    </a:prstGeom>
                  </am3d:spPr>
                  <am3d:camera>
                    <am3d:pos x="0" y="0" z="65611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2002" d="1000000"/>
                    <am3d:preTrans dx="0" dy="-1718196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" ay="3712513" az="-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19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Gold star">
                <a:extLst>
                  <a:ext uri="{FF2B5EF4-FFF2-40B4-BE49-F238E27FC236}">
                    <a16:creationId xmlns:a16="http://schemas.microsoft.com/office/drawing/2014/main" id="{7310CA84-2EA0-49D1-B95B-0B98E72AF6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080" y="137583"/>
                <a:ext cx="722158" cy="1079283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DB6363BD-50FC-43A3-A18D-0CA3521E81C2}"/>
              </a:ext>
            </a:extLst>
          </p:cNvPr>
          <p:cNvSpPr txBox="1"/>
          <p:nvPr/>
        </p:nvSpPr>
        <p:spPr>
          <a:xfrm>
            <a:off x="443023" y="3026181"/>
            <a:ext cx="5220350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KT</a:t>
            </a:r>
          </a:p>
          <a:p>
            <a:pPr lvl="0"/>
            <a:endParaRPr lang="en-US" sz="225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Video 6" title="People Discussing">
            <a:hlinkClick r:id="" action="ppaction://media"/>
            <a:extLst>
              <a:ext uri="{FF2B5EF4-FFF2-40B4-BE49-F238E27FC236}">
                <a16:creationId xmlns:a16="http://schemas.microsoft.com/office/drawing/2014/main" id="{DC74F2C8-9AA2-47DE-8701-884A30D59C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3094" y="4458902"/>
            <a:ext cx="2583578" cy="20657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913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 mute="1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83C761-C8FF-4646-838B-80959B32352E}"/>
              </a:ext>
            </a:extLst>
          </p:cNvPr>
          <p:cNvCxnSpPr/>
          <p:nvPr/>
        </p:nvCxnSpPr>
        <p:spPr>
          <a:xfrm>
            <a:off x="6091299" y="1349713"/>
            <a:ext cx="4703" cy="532479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1E34FF6-1E53-4C55-A134-23516C1AF690}"/>
              </a:ext>
            </a:extLst>
          </p:cNvPr>
          <p:cNvGrpSpPr>
            <a:grpSpLocks/>
          </p:cNvGrpSpPr>
          <p:nvPr/>
        </p:nvGrpSpPr>
        <p:grpSpPr bwMode="auto">
          <a:xfrm>
            <a:off x="5116315" y="4638235"/>
            <a:ext cx="6869598" cy="1426513"/>
            <a:chOff x="5184029" y="3740380"/>
            <a:chExt cx="7576315" cy="1625490"/>
          </a:xfrm>
        </p:grpSpPr>
        <p:sp>
          <p:nvSpPr>
            <p:cNvPr id="69654" name="TextBox 31">
              <a:extLst>
                <a:ext uri="{FF2B5EF4-FFF2-40B4-BE49-F238E27FC236}">
                  <a16:creationId xmlns:a16="http://schemas.microsoft.com/office/drawing/2014/main" id="{717C8404-498E-434B-B579-DD0B952C7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029" y="4249533"/>
              <a:ext cx="1220502" cy="72033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8554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508" dirty="0">
                  <a:solidFill>
                    <a:srgbClr val="FF0000"/>
                  </a:solidFill>
                  <a:latin typeface=".VnArabia" panose="020B7200000000000000" pitchFamily="34" charset="0"/>
                </a:rPr>
                <a:t>0</a:t>
              </a:r>
              <a:r>
                <a:rPr lang="vi-VN" sz="3508" dirty="0">
                  <a:solidFill>
                    <a:srgbClr val="FF0000"/>
                  </a:solidFill>
                  <a:latin typeface=".VnArabia" panose="020B7200000000000000" pitchFamily="34" charset="0"/>
                </a:rPr>
                <a:t>6</a:t>
              </a:r>
              <a:endParaRPr lang="en-US" sz="3508" dirty="0">
                <a:solidFill>
                  <a:srgbClr val="FF0000"/>
                </a:solidFill>
                <a:latin typeface=".VnArabia" panose="020B7200000000000000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760CDC6-2FAD-4EC9-B921-CD02D251E211}"/>
                </a:ext>
              </a:extLst>
            </p:cNvPr>
            <p:cNvSpPr/>
            <p:nvPr/>
          </p:nvSpPr>
          <p:spPr>
            <a:xfrm>
              <a:off x="5903192" y="4503165"/>
              <a:ext cx="790042" cy="86270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32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0A2D40-8F4A-4A90-AB4E-0CD05758CC68}"/>
                </a:ext>
              </a:extLst>
            </p:cNvPr>
            <p:cNvSpPr/>
            <p:nvPr/>
          </p:nvSpPr>
          <p:spPr>
            <a:xfrm>
              <a:off x="6184979" y="4790733"/>
              <a:ext cx="286974" cy="287569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32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DA9BF1F-9467-40FD-A59E-154E6F9147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431" y="4892543"/>
              <a:ext cx="7046410" cy="42867"/>
            </a:xfrm>
            <a:prstGeom prst="line">
              <a:avLst/>
            </a:prstGeom>
            <a:ln w="28575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90" name="TextBox 35">
              <a:extLst>
                <a:ext uri="{FF2B5EF4-FFF2-40B4-BE49-F238E27FC236}">
                  <a16:creationId xmlns:a16="http://schemas.microsoft.com/office/drawing/2014/main" id="{A9BF053B-47FB-4122-8517-FB70577AA4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2678" y="3740380"/>
              <a:ext cx="5967666" cy="970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defTabSz="9028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370" i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just" defTabSz="9028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vi-VN" sz="2567" b="1" i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A0AF0A-B902-4047-88C6-3C7B20F238C6}"/>
              </a:ext>
            </a:extLst>
          </p:cNvPr>
          <p:cNvGrpSpPr>
            <a:grpSpLocks/>
          </p:cNvGrpSpPr>
          <p:nvPr/>
        </p:nvGrpSpPr>
        <p:grpSpPr bwMode="auto">
          <a:xfrm>
            <a:off x="600353" y="2793380"/>
            <a:ext cx="6751214" cy="1533013"/>
            <a:chOff x="741502" y="2021097"/>
            <a:chExt cx="7085987" cy="1746997"/>
          </a:xfrm>
        </p:grpSpPr>
        <p:sp>
          <p:nvSpPr>
            <p:cNvPr id="69644" name="TextBox 26">
              <a:extLst>
                <a:ext uri="{FF2B5EF4-FFF2-40B4-BE49-F238E27FC236}">
                  <a16:creationId xmlns:a16="http://schemas.microsoft.com/office/drawing/2014/main" id="{74479736-92FB-4C4F-989C-0D1C81388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1485" y="2594497"/>
              <a:ext cx="868679" cy="72040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8554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508" dirty="0">
                  <a:solidFill>
                    <a:srgbClr val="000000"/>
                  </a:solidFill>
                  <a:latin typeface=".VnArabia" panose="020B7200000000000000" pitchFamily="34" charset="0"/>
                </a:rPr>
                <a:t>0</a:t>
              </a:r>
              <a:r>
                <a:rPr lang="vi-VN" sz="3508" dirty="0">
                  <a:solidFill>
                    <a:srgbClr val="000000"/>
                  </a:solidFill>
                  <a:latin typeface=".VnArabia" panose="020B7200000000000000" pitchFamily="34" charset="0"/>
                </a:rPr>
                <a:t>5</a:t>
              </a:r>
              <a:endParaRPr lang="en-US" sz="3508" dirty="0">
                <a:solidFill>
                  <a:srgbClr val="000000"/>
                </a:solidFill>
                <a:latin typeface=".VnArabia" panose="020B7200000000000000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7A4FCB2-5F12-43A6-A314-E5D0A4834A5F}"/>
                </a:ext>
              </a:extLst>
            </p:cNvPr>
            <p:cNvSpPr/>
            <p:nvPr/>
          </p:nvSpPr>
          <p:spPr>
            <a:xfrm>
              <a:off x="6090131" y="2903527"/>
              <a:ext cx="792999" cy="8645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32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0CDC5E-2921-4138-83CF-D9E8CAFA6D7D}"/>
                </a:ext>
              </a:extLst>
            </p:cNvPr>
            <p:cNvSpPr/>
            <p:nvPr/>
          </p:nvSpPr>
          <p:spPr>
            <a:xfrm>
              <a:off x="6359948" y="3192907"/>
              <a:ext cx="289560" cy="285807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32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7B3E61-3B2C-43C6-AAB1-C356118E039F}"/>
                </a:ext>
              </a:extLst>
            </p:cNvPr>
            <p:cNvCxnSpPr/>
            <p:nvPr/>
          </p:nvCxnSpPr>
          <p:spPr>
            <a:xfrm>
              <a:off x="820473" y="3335811"/>
              <a:ext cx="7007016" cy="0"/>
            </a:xfrm>
            <a:prstGeom prst="line">
              <a:avLst/>
            </a:prstGeom>
            <a:ln w="28575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85" name="TextBox 47">
              <a:extLst>
                <a:ext uri="{FF2B5EF4-FFF2-40B4-BE49-F238E27FC236}">
                  <a16:creationId xmlns:a16="http://schemas.microsoft.com/office/drawing/2014/main" id="{2128FA9C-FFEA-4887-882B-0F9807342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502" y="2021097"/>
              <a:ext cx="5393050" cy="971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defTabSz="9028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37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.</a:t>
              </a:r>
            </a:p>
            <a:p>
              <a:pPr algn="just" defTabSz="9028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vi-VN" sz="2567" b="1" i="1" u="sng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" name="Group 56">
            <a:extLst>
              <a:ext uri="{FF2B5EF4-FFF2-40B4-BE49-F238E27FC236}">
                <a16:creationId xmlns:a16="http://schemas.microsoft.com/office/drawing/2014/main" id="{5EBF141E-ED2A-4745-A786-B8AB7FCAFEC6}"/>
              </a:ext>
            </a:extLst>
          </p:cNvPr>
          <p:cNvGrpSpPr>
            <a:grpSpLocks/>
          </p:cNvGrpSpPr>
          <p:nvPr/>
        </p:nvGrpSpPr>
        <p:grpSpPr bwMode="auto">
          <a:xfrm>
            <a:off x="5091235" y="1454736"/>
            <a:ext cx="7042769" cy="1233621"/>
            <a:chOff x="5184029" y="3960219"/>
            <a:chExt cx="8026801" cy="1405651"/>
          </a:xfrm>
        </p:grpSpPr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F0449104-60D9-4C0F-85DB-BA20D422E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029" y="4249564"/>
              <a:ext cx="1220188" cy="72031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8554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508" dirty="0">
                  <a:solidFill>
                    <a:srgbClr val="FF0000"/>
                  </a:solidFill>
                  <a:latin typeface=".VnArabia" panose="020B7200000000000000" pitchFamily="34" charset="0"/>
                </a:rPr>
                <a:t>0</a:t>
              </a:r>
              <a:r>
                <a:rPr lang="vi-VN" sz="3508" dirty="0">
                  <a:solidFill>
                    <a:srgbClr val="FF0000"/>
                  </a:solidFill>
                  <a:latin typeface=".VnArabia" panose="020B7200000000000000" pitchFamily="34" charset="0"/>
                </a:rPr>
                <a:t>4</a:t>
              </a:r>
              <a:endParaRPr lang="en-US" sz="3508" dirty="0">
                <a:solidFill>
                  <a:srgbClr val="FF0000"/>
                </a:solidFill>
                <a:latin typeface=".VnArabia" panose="020B7200000000000000" pitchFamily="34" charset="0"/>
              </a:endParaRPr>
            </a:p>
          </p:txBody>
        </p:sp>
        <p:sp>
          <p:nvSpPr>
            <p:cNvPr id="32" name="Oval 32">
              <a:extLst>
                <a:ext uri="{FF2B5EF4-FFF2-40B4-BE49-F238E27FC236}">
                  <a16:creationId xmlns:a16="http://schemas.microsoft.com/office/drawing/2014/main" id="{D46B2B3E-A568-4926-9CA0-17B627EA66C3}"/>
                </a:ext>
              </a:extLst>
            </p:cNvPr>
            <p:cNvSpPr/>
            <p:nvPr/>
          </p:nvSpPr>
          <p:spPr>
            <a:xfrm>
              <a:off x="5923645" y="4503190"/>
              <a:ext cx="791426" cy="8626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32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00DD50A6-C0E3-43F2-B60F-919ED0D7AF39}"/>
                </a:ext>
              </a:extLst>
            </p:cNvPr>
            <p:cNvSpPr/>
            <p:nvPr/>
          </p:nvSpPr>
          <p:spPr>
            <a:xfrm>
              <a:off x="6166611" y="4790750"/>
              <a:ext cx="285842" cy="287561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554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32">
                <a:solidFill>
                  <a:srgbClr val="FF0000"/>
                </a:solidFill>
                <a:latin typeface="Arial"/>
              </a:endParaRPr>
            </a:p>
          </p:txBody>
        </p:sp>
        <p:cxnSp>
          <p:nvCxnSpPr>
            <p:cNvPr id="37" name="Straight Connector 34">
              <a:extLst>
                <a:ext uri="{FF2B5EF4-FFF2-40B4-BE49-F238E27FC236}">
                  <a16:creationId xmlns:a16="http://schemas.microsoft.com/office/drawing/2014/main" id="{1036494C-88E6-4E8A-AEB7-3C9CF438B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5883" y="4894343"/>
              <a:ext cx="7476554" cy="66086"/>
            </a:xfrm>
            <a:prstGeom prst="line">
              <a:avLst/>
            </a:prstGeom>
            <a:ln w="28575">
              <a:solidFill>
                <a:srgbClr val="FF33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80" name="TextBox 35">
              <a:extLst>
                <a:ext uri="{FF2B5EF4-FFF2-40B4-BE49-F238E27FC236}">
                  <a16:creationId xmlns:a16="http://schemas.microsoft.com/office/drawing/2014/main" id="{F760AF9E-9F9C-4AB9-8854-2EB44656D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6901" y="3960219"/>
              <a:ext cx="6393929" cy="1365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2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 </a:t>
              </a:r>
              <a:r>
                <a:rPr lang="en-US" sz="225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lực</a:t>
              </a:r>
              <a:r>
                <a:rPr lang="en-US" sz="22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</a:t>
              </a:r>
              <a:r>
                <a:rPr lang="en-US" sz="22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trọng</a:t>
              </a:r>
              <a:r>
                <a:rPr lang="en-US" sz="22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nhất</a:t>
              </a:r>
              <a:r>
                <a:rPr lang="en-US" sz="22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lợi</a:t>
              </a:r>
              <a:r>
                <a:rPr lang="en-US" sz="22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ích</a:t>
              </a:r>
              <a:r>
                <a:rPr lang="en-US" sz="22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 sz="22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5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tế</a:t>
              </a:r>
              <a:r>
                <a:rPr lang="en-US" sz="22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defTabSz="85725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370" i="1" dirty="0">
                <a:solidFill>
                  <a:srgbClr val="00206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just" defTabSz="90285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vi-VN" sz="2567" b="1" i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39272" name="Hộp Văn bản 5">
            <a:extLst>
              <a:ext uri="{FF2B5EF4-FFF2-40B4-BE49-F238E27FC236}">
                <a16:creationId xmlns:a16="http://schemas.microsoft.com/office/drawing/2014/main" id="{FDEADB6C-AE7D-4B5E-957A-219ADC719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966" y="292889"/>
            <a:ext cx="6660299" cy="57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0285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vi-VN" sz="3159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vi-VN" sz="315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vi-VN" sz="315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 của nền kinh tế thị trường</a:t>
            </a:r>
            <a:endParaRPr lang="en-US" altLang="vi-VN" sz="3159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9275" name="3D Model 1" descr="Celebration balloons">
            <a:extLst>
              <a:ext uri="{FF2B5EF4-FFF2-40B4-BE49-F238E27FC236}">
                <a16:creationId xmlns:a16="http://schemas.microsoft.com/office/drawing/2014/main" id="{6BB24F97-5021-44AD-96B7-9206B64D2B83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996" y="2423451"/>
            <a:ext cx="2172552" cy="239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Line 16">
            <a:extLst>
              <a:ext uri="{FF2B5EF4-FFF2-40B4-BE49-F238E27FC236}">
                <a16:creationId xmlns:a16="http://schemas.microsoft.com/office/drawing/2014/main" id="{20CB4017-541B-406B-92D7-56151DE7E2D0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44243" y="963688"/>
            <a:ext cx="11279716" cy="20377"/>
          </a:xfrm>
          <a:prstGeom prst="line">
            <a:avLst/>
          </a:prstGeom>
          <a:noFill/>
          <a:ln w="25400">
            <a:solidFill>
              <a:srgbClr val="44546A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pPr defTabSz="902856">
              <a:defRPr/>
            </a:pPr>
            <a:endParaRPr lang="en-US" sz="1777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Gold star">
                <a:extLst>
                  <a:ext uri="{FF2B5EF4-FFF2-40B4-BE49-F238E27FC236}">
                    <a16:creationId xmlns:a16="http://schemas.microsoft.com/office/drawing/2014/main" id="{7310CA84-2EA0-49D1-B95B-0B98E72AF6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5080" y="137583"/>
              <a:ext cx="722158" cy="107928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22158" cy="1079283"/>
                    </a:xfrm>
                    <a:prstGeom prst="rect">
                      <a:avLst/>
                    </a:prstGeom>
                  </am3d:spPr>
                  <am3d:camera>
                    <am3d:pos x="0" y="0" z="65611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2002" d="1000000"/>
                    <am3d:preTrans dx="0" dy="-1718196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" ay="3712513" az="-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319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Gold star">
                <a:extLst>
                  <a:ext uri="{FF2B5EF4-FFF2-40B4-BE49-F238E27FC236}">
                    <a16:creationId xmlns:a16="http://schemas.microsoft.com/office/drawing/2014/main" id="{7310CA84-2EA0-49D1-B95B-0B98E72AF6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080" y="137583"/>
                <a:ext cx="722158" cy="1079283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DB6363BD-50FC-43A3-A18D-0CA3521E81C2}"/>
              </a:ext>
            </a:extLst>
          </p:cNvPr>
          <p:cNvSpPr txBox="1"/>
          <p:nvPr/>
        </p:nvSpPr>
        <p:spPr>
          <a:xfrm>
            <a:off x="443023" y="3026181"/>
            <a:ext cx="522035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725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338266-115D-48E0-8504-40A82D82FF6F}"/>
              </a:ext>
            </a:extLst>
          </p:cNvPr>
          <p:cNvSpPr txBox="1"/>
          <p:nvPr/>
        </p:nvSpPr>
        <p:spPr>
          <a:xfrm>
            <a:off x="6929940" y="4961375"/>
            <a:ext cx="4422218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KTTT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KT </a:t>
            </a:r>
            <a:r>
              <a:rPr lang="en-US" sz="225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endParaRPr lang="en-US" sz="225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Video 8" title="Different Vegetables">
            <a:hlinkClick r:id="" action="ppaction://media"/>
            <a:extLst>
              <a:ext uri="{FF2B5EF4-FFF2-40B4-BE49-F238E27FC236}">
                <a16:creationId xmlns:a16="http://schemas.microsoft.com/office/drawing/2014/main" id="{F302E8FD-E0B4-4CA0-A709-673A3887DF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1127" y="4641689"/>
            <a:ext cx="3886202" cy="1685626"/>
          </a:xfrm>
          <a:prstGeom prst="rect">
            <a:avLst/>
          </a:prstGeom>
          <a:noFill/>
        </p:spPr>
      </p:pic>
      <p:pic>
        <p:nvPicPr>
          <p:cNvPr id="44" name="Video 4" title="Adding Toppings To Cupcakes">
            <a:hlinkClick r:id="" action="ppaction://media"/>
            <a:extLst>
              <a:ext uri="{FF2B5EF4-FFF2-40B4-BE49-F238E27FC236}">
                <a16:creationId xmlns:a16="http://schemas.microsoft.com/office/drawing/2014/main" id="{5E574C6D-1B4E-4FE5-B1BE-C4D627D368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1073" y="1402440"/>
            <a:ext cx="3391742" cy="1117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95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0048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09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 mute="1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video>
              <p:cMediaNode vol="80000" mute="1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  <p:bldLst>
      <p:bldP spid="40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6" descr="HÃ¬nh áº£nh cÃ³ liÃªn quan">
            <a:extLst>
              <a:ext uri="{FF2B5EF4-FFF2-40B4-BE49-F238E27FC236}">
                <a16:creationId xmlns:a16="http://schemas.microsoft.com/office/drawing/2014/main" id="{6A19127E-A05C-4374-BBF5-6B0118239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28" y="1189137"/>
            <a:ext cx="4210347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AutoShape 4" descr="Káº¿t quáº£ hÃ¬nh áº£nh cho tháº£o luáº­n nhÃ³m lÃ  gÃ¬">
            <a:extLst>
              <a:ext uri="{FF2B5EF4-FFF2-40B4-BE49-F238E27FC236}">
                <a16:creationId xmlns:a16="http://schemas.microsoft.com/office/drawing/2014/main" id="{755D4B4D-0EE2-4485-878E-DE9B955300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5273" y="-449461"/>
            <a:ext cx="334864" cy="33635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98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8C103-2001-49B8-A8C3-BE582E1C8C9C}"/>
              </a:ext>
            </a:extLst>
          </p:cNvPr>
          <p:cNvSpPr txBox="1"/>
          <p:nvPr/>
        </p:nvSpPr>
        <p:spPr>
          <a:xfrm>
            <a:off x="1417601" y="1614785"/>
            <a:ext cx="2739853" cy="4312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2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Thảo</a:t>
            </a:r>
            <a:r>
              <a:rPr lang="en-US" sz="2202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 </a:t>
            </a:r>
            <a:r>
              <a:rPr lang="en-US" sz="2202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luận</a:t>
            </a:r>
            <a:r>
              <a:rPr lang="en-US" sz="2202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 </a:t>
            </a:r>
            <a:r>
              <a:rPr lang="en-US" sz="2202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nhóm</a:t>
            </a:r>
            <a:endParaRPr lang="en-US" sz="2202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charset="0"/>
            </a:endParaRPr>
          </a:p>
        </p:txBody>
      </p:sp>
      <p:pic>
        <p:nvPicPr>
          <p:cNvPr id="130053" name="Picture 2">
            <a:extLst>
              <a:ext uri="{FF2B5EF4-FFF2-40B4-BE49-F238E27FC236}">
                <a16:creationId xmlns:a16="http://schemas.microsoft.com/office/drawing/2014/main" id="{1FCB72CF-9392-431B-98BD-EF8F00B5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19" y="1614786"/>
            <a:ext cx="4360664" cy="388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00B2A3-D52D-415D-8D0B-74CD5C95EE1E}"/>
              </a:ext>
            </a:extLst>
          </p:cNvPr>
          <p:cNvSpPr/>
          <p:nvPr/>
        </p:nvSpPr>
        <p:spPr>
          <a:xfrm>
            <a:off x="3598223" y="328166"/>
            <a:ext cx="4523375" cy="7158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58702" tIns="58702" rIns="58702" bIns="58702" spcCol="1270" anchor="b"/>
          <a:lstStyle/>
          <a:p>
            <a:pPr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6C90BB-331A-4C48-9C28-447F77D022E4}"/>
              </a:ext>
            </a:extLst>
          </p:cNvPr>
          <p:cNvSpPr txBox="1"/>
          <p:nvPr/>
        </p:nvSpPr>
        <p:spPr>
          <a:xfrm>
            <a:off x="1984396" y="323024"/>
            <a:ext cx="9113393" cy="43120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202" dirty="0">
                <a:ln w="11430">
                  <a:solidFill>
                    <a:schemeClr val="tx2"/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QUY LUẬT CHỦ YẾU TRONG NỀN KINH TẾ THỊ TRƯỜNG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45D20E-F560-4EA7-8278-B75EFCE18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108931"/>
              </p:ext>
            </p:extLst>
          </p:nvPr>
        </p:nvGraphicFramePr>
        <p:xfrm>
          <a:off x="695400" y="1238100"/>
          <a:ext cx="10801200" cy="5071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88DDEE4-B22B-419A-855B-75E53C4A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" y="20308"/>
            <a:ext cx="1783662" cy="6054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ECE7189-7C61-48FD-86D7-83048815C95A}"/>
              </a:ext>
            </a:extLst>
          </p:cNvPr>
          <p:cNvSpPr txBox="1"/>
          <p:nvPr/>
        </p:nvSpPr>
        <p:spPr>
          <a:xfrm>
            <a:off x="4090803" y="272499"/>
            <a:ext cx="771254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50" b="1" i="1" kern="0" dirty="0">
                <a:latin typeface="Times New Roman" panose="02020603050405020304" pitchFamily="18" charset="0"/>
              </a:rPr>
              <a:t>QL </a:t>
            </a:r>
            <a:r>
              <a:rPr lang="vi-VN" sz="2250" i="1" kern="0" dirty="0">
                <a:latin typeface="Times New Roman" panose="02020603050405020304" pitchFamily="18" charset="0"/>
              </a:rPr>
              <a:t>GT</a:t>
            </a:r>
            <a:r>
              <a:rPr lang="en-US" sz="2250" b="1" i="1" kern="0" dirty="0">
                <a:latin typeface="Times New Roman" panose="02020603050405020304" pitchFamily="18" charset="0"/>
              </a:rPr>
              <a:t> </a:t>
            </a:r>
            <a:r>
              <a:rPr lang="en-US" sz="2250" b="1" i="1" kern="0" dirty="0" err="1">
                <a:latin typeface="Times New Roman" panose="02020603050405020304" pitchFamily="18" charset="0"/>
              </a:rPr>
              <a:t>là</a:t>
            </a:r>
            <a:r>
              <a:rPr lang="en-US" sz="2250" b="1" i="1" kern="0" dirty="0">
                <a:latin typeface="Times New Roman" panose="02020603050405020304" pitchFamily="18" charset="0"/>
              </a:rPr>
              <a:t> QL </a:t>
            </a:r>
            <a:r>
              <a:rPr lang="en-US" sz="2250" b="1" i="1" kern="0" dirty="0" err="1">
                <a:latin typeface="Times New Roman" panose="02020603050405020304" pitchFamily="18" charset="0"/>
              </a:rPr>
              <a:t>kinh</a:t>
            </a:r>
            <a:r>
              <a:rPr lang="en-US" sz="2250" b="1" i="1" kern="0" dirty="0">
                <a:latin typeface="Times New Roman" panose="02020603050405020304" pitchFamily="18" charset="0"/>
              </a:rPr>
              <a:t> </a:t>
            </a:r>
            <a:r>
              <a:rPr lang="en-US" sz="2250" b="1" i="1" kern="0" dirty="0" err="1">
                <a:latin typeface="Times New Roman" panose="02020603050405020304" pitchFamily="18" charset="0"/>
              </a:rPr>
              <a:t>tế</a:t>
            </a:r>
            <a:r>
              <a:rPr lang="en-US" sz="2250" b="1" i="1" kern="0" dirty="0">
                <a:latin typeface="Times New Roman" panose="02020603050405020304" pitchFamily="18" charset="0"/>
              </a:rPr>
              <a:t> </a:t>
            </a:r>
            <a:r>
              <a:rPr lang="en-US" sz="2250" b="1" i="1" kern="0" dirty="0" err="1">
                <a:latin typeface="Times New Roman" panose="02020603050405020304" pitchFamily="18" charset="0"/>
              </a:rPr>
              <a:t>căn</a:t>
            </a:r>
            <a:r>
              <a:rPr lang="en-US" sz="2250" b="1" i="1" kern="0" dirty="0">
                <a:latin typeface="Times New Roman" panose="02020603050405020304" pitchFamily="18" charset="0"/>
              </a:rPr>
              <a:t> </a:t>
            </a:r>
            <a:r>
              <a:rPr lang="en-US" sz="2250" b="1" i="1" kern="0" dirty="0" err="1">
                <a:latin typeface="Times New Roman" panose="02020603050405020304" pitchFamily="18" charset="0"/>
              </a:rPr>
              <a:t>bản</a:t>
            </a:r>
            <a:r>
              <a:rPr lang="en-US" sz="2250" b="1" i="1" kern="0" dirty="0">
                <a:latin typeface="Times New Roman" panose="02020603050405020304" pitchFamily="18" charset="0"/>
              </a:rPr>
              <a:t> </a:t>
            </a:r>
            <a:r>
              <a:rPr lang="en-US" sz="2250" b="1" i="1" kern="0" dirty="0" err="1">
                <a:latin typeface="Times New Roman" panose="02020603050405020304" pitchFamily="18" charset="0"/>
              </a:rPr>
              <a:t>của</a:t>
            </a:r>
            <a:r>
              <a:rPr lang="en-US" sz="2250" b="1" i="1" kern="0" dirty="0">
                <a:latin typeface="Times New Roman" panose="02020603050405020304" pitchFamily="18" charset="0"/>
              </a:rPr>
              <a:t> SX</a:t>
            </a:r>
            <a:r>
              <a:rPr lang="vi-VN" sz="2250" b="1" i="1" kern="0" dirty="0">
                <a:latin typeface="Times New Roman" panose="02020603050405020304" pitchFamily="18" charset="0"/>
              </a:rPr>
              <a:t>HH. Ở đâu có SX và trao đổi HH ở đó có sự hoạt động của QLGT.</a:t>
            </a:r>
            <a:endParaRPr lang="en-US" sz="225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48910-D113-4A20-BD7A-9BEFABB571C4}"/>
              </a:ext>
            </a:extLst>
          </p:cNvPr>
          <p:cNvSpPr txBox="1"/>
          <p:nvPr/>
        </p:nvSpPr>
        <p:spPr>
          <a:xfrm>
            <a:off x="6162616" y="1271211"/>
            <a:ext cx="192247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Hao phí LĐ</a:t>
            </a:r>
          </a:p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CÁ BIỆT</a:t>
            </a:r>
            <a:endParaRPr lang="en-US" sz="262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3D497-888C-463A-9AFD-517CA852CBC6}"/>
              </a:ext>
            </a:extLst>
          </p:cNvPr>
          <p:cNvSpPr txBox="1"/>
          <p:nvPr/>
        </p:nvSpPr>
        <p:spPr>
          <a:xfrm>
            <a:off x="3986577" y="1459695"/>
            <a:ext cx="2176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SẢN XUẤT: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B741AE-F432-4359-B7A3-C699BA3DB96D}"/>
              </a:ext>
            </a:extLst>
          </p:cNvPr>
          <p:cNvSpPr txBox="1"/>
          <p:nvPr/>
        </p:nvSpPr>
        <p:spPr>
          <a:xfrm>
            <a:off x="9788325" y="1201252"/>
            <a:ext cx="192247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Hao phí LĐ</a:t>
            </a:r>
          </a:p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XÃ HỘI</a:t>
            </a:r>
            <a:endParaRPr lang="en-US" sz="262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52A7-7454-4C03-94B2-58F1B616156B}"/>
              </a:ext>
            </a:extLst>
          </p:cNvPr>
          <p:cNvSpPr txBox="1"/>
          <p:nvPr/>
        </p:nvSpPr>
        <p:spPr>
          <a:xfrm>
            <a:off x="7974578" y="1472483"/>
            <a:ext cx="20329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PH</a:t>
            </a:r>
            <a:r>
              <a:rPr lang="vi-VN" sz="2800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Ù HỢP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3F96C-1157-46AB-9380-CF6371C77AA5}"/>
              </a:ext>
            </a:extLst>
          </p:cNvPr>
          <p:cNvSpPr txBox="1"/>
          <p:nvPr/>
        </p:nvSpPr>
        <p:spPr>
          <a:xfrm>
            <a:off x="4012105" y="2735515"/>
            <a:ext cx="2176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TRAO ĐỔI: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9BCC7-F186-452C-AE03-C46F9194DBC1}"/>
              </a:ext>
            </a:extLst>
          </p:cNvPr>
          <p:cNvSpPr txBox="1"/>
          <p:nvPr/>
        </p:nvSpPr>
        <p:spPr>
          <a:xfrm>
            <a:off x="7656747" y="2413037"/>
            <a:ext cx="25652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NGUYÊN TẮC NGANG GIÁ: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CFDD1223-9D10-47C8-AB69-C7EC661ADCEE}"/>
              </a:ext>
            </a:extLst>
          </p:cNvPr>
          <p:cNvSpPr/>
          <p:nvPr/>
        </p:nvSpPr>
        <p:spPr>
          <a:xfrm>
            <a:off x="6242685" y="2300635"/>
            <a:ext cx="1147628" cy="894475"/>
          </a:xfrm>
          <a:prstGeom prst="cub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625" dirty="0">
                <a:solidFill>
                  <a:srgbClr val="333399"/>
                </a:solidFill>
              </a:rPr>
              <a:t>HH</a:t>
            </a:r>
          </a:p>
          <a:p>
            <a:pPr algn="ctr"/>
            <a:r>
              <a:rPr lang="vi-VN" sz="2625" dirty="0">
                <a:solidFill>
                  <a:srgbClr val="333399"/>
                </a:solidFill>
              </a:rPr>
              <a:t>A</a:t>
            </a:r>
            <a:endParaRPr lang="en-US" sz="2625" dirty="0">
              <a:solidFill>
                <a:srgbClr val="333399"/>
              </a:solidFill>
            </a:endParaRP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0780E78-CC64-4486-BE3A-0F020769AC4A}"/>
              </a:ext>
            </a:extLst>
          </p:cNvPr>
          <p:cNvSpPr/>
          <p:nvPr/>
        </p:nvSpPr>
        <p:spPr>
          <a:xfrm>
            <a:off x="10458127" y="2358551"/>
            <a:ext cx="1147628" cy="894475"/>
          </a:xfrm>
          <a:prstGeom prst="cube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625" dirty="0">
                <a:solidFill>
                  <a:srgbClr val="333399"/>
                </a:solidFill>
              </a:rPr>
              <a:t>HH</a:t>
            </a:r>
          </a:p>
          <a:p>
            <a:pPr algn="ctr"/>
            <a:r>
              <a:rPr lang="vi-VN" sz="2625" dirty="0">
                <a:solidFill>
                  <a:srgbClr val="333399"/>
                </a:solidFill>
              </a:rPr>
              <a:t>B</a:t>
            </a:r>
            <a:endParaRPr lang="en-US" sz="2625" dirty="0">
              <a:solidFill>
                <a:srgbClr val="333399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E901C0-3700-4D5D-A621-9896FE0F52A0}"/>
              </a:ext>
            </a:extLst>
          </p:cNvPr>
          <p:cNvGrpSpPr/>
          <p:nvPr/>
        </p:nvGrpSpPr>
        <p:grpSpPr>
          <a:xfrm>
            <a:off x="22997" y="-70274"/>
            <a:ext cx="3764868" cy="6858000"/>
            <a:chOff x="4068263" y="-31799"/>
            <a:chExt cx="4050185" cy="7315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74D63C-FC56-4078-82CD-6AD79339DB90}"/>
                </a:ext>
              </a:extLst>
            </p:cNvPr>
            <p:cNvSpPr/>
            <p:nvPr/>
          </p:nvSpPr>
          <p:spPr>
            <a:xfrm>
              <a:off x="4068263" y="-31799"/>
              <a:ext cx="4050185" cy="731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8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3AF955B-FBF1-44D9-A16F-86136882FCEE}"/>
                </a:ext>
              </a:extLst>
            </p:cNvPr>
            <p:cNvCxnSpPr>
              <a:cxnSpLocks/>
            </p:cNvCxnSpPr>
            <p:nvPr/>
          </p:nvCxnSpPr>
          <p:spPr>
            <a:xfrm>
              <a:off x="4522033" y="1215597"/>
              <a:ext cx="3474121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0D2576-B21B-4FE0-A7D2-FB14DFA2C6DA}"/>
                </a:ext>
              </a:extLst>
            </p:cNvPr>
            <p:cNvSpPr/>
            <p:nvPr/>
          </p:nvSpPr>
          <p:spPr>
            <a:xfrm>
              <a:off x="4188884" y="408591"/>
              <a:ext cx="112484" cy="1038172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14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B61EB2-712D-47E4-9495-19A544F81D7A}"/>
                </a:ext>
              </a:extLst>
            </p:cNvPr>
            <p:cNvSpPr/>
            <p:nvPr/>
          </p:nvSpPr>
          <p:spPr>
            <a:xfrm>
              <a:off x="4330842" y="57800"/>
              <a:ext cx="112484" cy="1038172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14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953EA4A-5F0D-4845-91E8-BB5083C52F74}"/>
              </a:ext>
            </a:extLst>
          </p:cNvPr>
          <p:cNvSpPr txBox="1"/>
          <p:nvPr/>
        </p:nvSpPr>
        <p:spPr>
          <a:xfrm>
            <a:off x="714516" y="237736"/>
            <a:ext cx="3049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Q</a:t>
            </a:r>
            <a:r>
              <a:rPr lang="en-US" sz="2800" b="1" kern="0" dirty="0" err="1">
                <a:solidFill>
                  <a:srgbClr val="FF0000"/>
                </a:solidFill>
                <a:latin typeface="Tahoma"/>
                <a:ea typeface="+mj-ea"/>
                <a:cs typeface="+mj-cs"/>
              </a:rPr>
              <a:t>uy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luật </a:t>
            </a:r>
            <a:r>
              <a:rPr lang="en-US" sz="2800" b="1" kern="0" dirty="0" err="1">
                <a:solidFill>
                  <a:srgbClr val="FF0000"/>
                </a:solidFill>
                <a:latin typeface="Tahoma"/>
                <a:ea typeface="+mj-ea"/>
                <a:cs typeface="+mj-cs"/>
              </a:rPr>
              <a:t>giá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r>
              <a:rPr lang="en-US" sz="2800" b="1" kern="0" dirty="0" err="1">
                <a:solidFill>
                  <a:srgbClr val="FF0000"/>
                </a:solidFill>
                <a:latin typeface="Tahoma"/>
                <a:ea typeface="+mj-ea"/>
                <a:cs typeface="+mj-cs"/>
              </a:rPr>
              <a:t>trị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10E70-5773-4925-99A8-81005BD75928}"/>
              </a:ext>
            </a:extLst>
          </p:cNvPr>
          <p:cNvSpPr txBox="1"/>
          <p:nvPr/>
        </p:nvSpPr>
        <p:spPr>
          <a:xfrm>
            <a:off x="135122" y="1856757"/>
            <a:ext cx="3539064" cy="253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25" indent="-428625" algn="just">
              <a:lnSpc>
                <a:spcPct val="90000"/>
              </a:lnSpc>
              <a:buFont typeface="Wingdings" panose="05000000000000000000" pitchFamily="2" charset="2"/>
              <a:buChar char="v"/>
              <a:defRPr/>
            </a:pPr>
            <a:r>
              <a:rPr lang="en-US" sz="2625" b="1" u="sng" kern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Yêu</a:t>
            </a:r>
            <a:r>
              <a:rPr lang="en-US" sz="2625" b="1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625" b="1" u="sng" kern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cầu</a:t>
            </a: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vi-VN" sz="2625" kern="0" dirty="0">
                <a:solidFill>
                  <a:srgbClr val="333399"/>
                </a:solidFill>
                <a:latin typeface="Times New Roman" panose="02020603050405020304" pitchFamily="18" charset="0"/>
              </a:rPr>
              <a:t>Việc </a:t>
            </a:r>
            <a:r>
              <a:rPr lang="vi-VN" sz="2625" u="sng" kern="0" dirty="0">
                <a:solidFill>
                  <a:srgbClr val="333399"/>
                </a:solidFill>
                <a:latin typeface="Times New Roman" panose="02020603050405020304" pitchFamily="18" charset="0"/>
              </a:rPr>
              <a:t>s</a:t>
            </a:r>
            <a:r>
              <a:rPr lang="vi-VN" sz="2625" b="1" u="sng" dirty="0">
                <a:solidFill>
                  <a:srgbClr val="333399"/>
                </a:solidFill>
                <a:latin typeface="Times New Roman" panose="02020603050405020304" pitchFamily="18" charset="0"/>
              </a:rPr>
              <a:t>ản</a:t>
            </a:r>
            <a:r>
              <a:rPr lang="en-US" sz="2625" b="1" u="sng" dirty="0">
                <a:solidFill>
                  <a:srgbClr val="333399"/>
                </a:solidFill>
              </a:rPr>
              <a:t> </a:t>
            </a:r>
            <a:r>
              <a:rPr lang="vi-VN" sz="2625" b="1" u="sng" dirty="0">
                <a:solidFill>
                  <a:srgbClr val="333399"/>
                </a:solidFill>
                <a:latin typeface="Times New Roman" panose="02020603050405020304" pitchFamily="18" charset="0"/>
              </a:rPr>
              <a:t>xuất</a:t>
            </a:r>
            <a:r>
              <a:rPr lang="vi-VN" sz="2625" b="1" dirty="0">
                <a:solidFill>
                  <a:srgbClr val="333399"/>
                </a:solidFill>
                <a:latin typeface="Times New Roman" panose="02020603050405020304" pitchFamily="18" charset="0"/>
              </a:rPr>
              <a:t> và </a:t>
            </a:r>
            <a:r>
              <a:rPr lang="vi-VN" sz="2625" b="1" u="sng" dirty="0">
                <a:solidFill>
                  <a:srgbClr val="333399"/>
                </a:solidFill>
                <a:latin typeface="Times New Roman" panose="02020603050405020304" pitchFamily="18" charset="0"/>
              </a:rPr>
              <a:t>trao đổi </a:t>
            </a:r>
            <a:r>
              <a:rPr lang="vi-VN" sz="2625" b="1" dirty="0">
                <a:solidFill>
                  <a:srgbClr val="333399"/>
                </a:solidFill>
                <a:latin typeface="Times New Roman" panose="02020603050405020304" pitchFamily="18" charset="0"/>
              </a:rPr>
              <a:t>hàng hoá phải dựa trên</a:t>
            </a:r>
            <a:r>
              <a:rPr lang="vi-VN" sz="2625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vi-VN" sz="2625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cơ sở hao phí lao động xã hội cần thiết. </a:t>
            </a:r>
            <a:endParaRPr lang="en-US" sz="2625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endParaRPr lang="en-US" sz="1688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3B95AA-4E2F-4B17-96D9-3BD97C4FE636}"/>
              </a:ext>
            </a:extLst>
          </p:cNvPr>
          <p:cNvSpPr txBox="1"/>
          <p:nvPr/>
        </p:nvSpPr>
        <p:spPr>
          <a:xfrm>
            <a:off x="369572" y="1099160"/>
            <a:ext cx="3311781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Nội dung của QL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E01DA-4455-4E3F-A32F-9B4FACC5B5C4}"/>
              </a:ext>
            </a:extLst>
          </p:cNvPr>
          <p:cNvSpPr txBox="1"/>
          <p:nvPr/>
        </p:nvSpPr>
        <p:spPr>
          <a:xfrm>
            <a:off x="3885402" y="4020209"/>
            <a:ext cx="7917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0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Giá cả HH biểu hiện bằng tiền của giá trị HH. </a:t>
            </a:r>
          </a:p>
          <a:p>
            <a:pPr algn="ctr"/>
            <a:r>
              <a:rPr lang="vi-VN" sz="3000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GT càng lớn&gt;G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vi-VN" sz="3000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 càng cao.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E00FE2-B478-4871-85C2-B629F2295850}"/>
              </a:ext>
            </a:extLst>
          </p:cNvPr>
          <p:cNvSpPr txBox="1"/>
          <p:nvPr/>
        </p:nvSpPr>
        <p:spPr>
          <a:xfrm>
            <a:off x="3986576" y="5257270"/>
            <a:ext cx="7917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0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Giá cả HH phụ thuộc vào quan hệ cung-cầu, cạnh tranh, sức mua của đồng tiền...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7F00E4-5CD5-40EE-ADC1-F588EAAA147D}"/>
              </a:ext>
            </a:extLst>
          </p:cNvPr>
          <p:cNvSpPr txBox="1"/>
          <p:nvPr/>
        </p:nvSpPr>
        <p:spPr>
          <a:xfrm>
            <a:off x="3821957" y="3472650"/>
            <a:ext cx="2906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Giá cả = giá trị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32B92B-D9BA-48F1-B209-622F26CF71BC}"/>
              </a:ext>
            </a:extLst>
          </p:cNvPr>
          <p:cNvSpPr txBox="1"/>
          <p:nvPr/>
        </p:nvSpPr>
        <p:spPr>
          <a:xfrm>
            <a:off x="3804075" y="3924102"/>
            <a:ext cx="3105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(CUNG = CẦU)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28B8463-2E57-48CE-9AD6-74F1A03DF566}"/>
              </a:ext>
            </a:extLst>
          </p:cNvPr>
          <p:cNvSpPr/>
          <p:nvPr/>
        </p:nvSpPr>
        <p:spPr>
          <a:xfrm>
            <a:off x="6611116" y="3787383"/>
            <a:ext cx="704418" cy="201127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5D50AA-450C-4F57-8F84-74E589C5A20E}"/>
              </a:ext>
            </a:extLst>
          </p:cNvPr>
          <p:cNvSpPr txBox="1"/>
          <p:nvPr/>
        </p:nvSpPr>
        <p:spPr>
          <a:xfrm>
            <a:off x="6983421" y="3648857"/>
            <a:ext cx="2906687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1Đ.thoại =10$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FF586B-BE86-43C3-825F-E854FF344206}"/>
              </a:ext>
            </a:extLst>
          </p:cNvPr>
          <p:cNvSpPr txBox="1"/>
          <p:nvPr/>
        </p:nvSpPr>
        <p:spPr>
          <a:xfrm>
            <a:off x="3800745" y="4554219"/>
            <a:ext cx="2906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Giá cả &lt; giá trị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50DA94-A86D-4A06-9109-9FD1CF82456C}"/>
              </a:ext>
            </a:extLst>
          </p:cNvPr>
          <p:cNvSpPr txBox="1"/>
          <p:nvPr/>
        </p:nvSpPr>
        <p:spPr>
          <a:xfrm>
            <a:off x="3804075" y="5071730"/>
            <a:ext cx="3105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(CUNG &gt; CẦU)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DAD0A9-EC98-4A35-BF0F-A277EA3EF44C}"/>
              </a:ext>
            </a:extLst>
          </p:cNvPr>
          <p:cNvSpPr txBox="1"/>
          <p:nvPr/>
        </p:nvSpPr>
        <p:spPr>
          <a:xfrm>
            <a:off x="3800745" y="5656747"/>
            <a:ext cx="2906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Giá cả &gt; giá trị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2826AF-2429-42D5-92E5-B0F24C92F443}"/>
              </a:ext>
            </a:extLst>
          </p:cNvPr>
          <p:cNvSpPr txBox="1"/>
          <p:nvPr/>
        </p:nvSpPr>
        <p:spPr>
          <a:xfrm>
            <a:off x="3804075" y="6129300"/>
            <a:ext cx="3105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(CUNG &lt; CẦU)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71B2919-D88F-4889-B440-4374455D6362}"/>
              </a:ext>
            </a:extLst>
          </p:cNvPr>
          <p:cNvSpPr/>
          <p:nvPr/>
        </p:nvSpPr>
        <p:spPr>
          <a:xfrm>
            <a:off x="6646513" y="4853169"/>
            <a:ext cx="704418" cy="201127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514511-1816-42D1-813A-E3DE4027CB54}"/>
              </a:ext>
            </a:extLst>
          </p:cNvPr>
          <p:cNvSpPr txBox="1"/>
          <p:nvPr/>
        </p:nvSpPr>
        <p:spPr>
          <a:xfrm>
            <a:off x="11115793" y="4725122"/>
            <a:ext cx="2906687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1Đ.thoại =9$ 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576A3E3-8AD2-4B00-8419-D65B8CCBC850}"/>
              </a:ext>
            </a:extLst>
          </p:cNvPr>
          <p:cNvSpPr/>
          <p:nvPr/>
        </p:nvSpPr>
        <p:spPr>
          <a:xfrm>
            <a:off x="6617640" y="6133732"/>
            <a:ext cx="704418" cy="201127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63D038-4608-495E-9B25-0DB3B135FF4F}"/>
              </a:ext>
            </a:extLst>
          </p:cNvPr>
          <p:cNvSpPr txBox="1"/>
          <p:nvPr/>
        </p:nvSpPr>
        <p:spPr>
          <a:xfrm>
            <a:off x="6983986" y="5942778"/>
            <a:ext cx="2906687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1Đ.thoại =11$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2FEC32-A8D1-4356-BEB9-AFF96CAD7584}"/>
              </a:ext>
            </a:extLst>
          </p:cNvPr>
          <p:cNvSpPr/>
          <p:nvPr/>
        </p:nvSpPr>
        <p:spPr>
          <a:xfrm>
            <a:off x="9512740" y="4547800"/>
            <a:ext cx="104560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009FC2-1917-443A-B11B-A454557A17C6}"/>
              </a:ext>
            </a:extLst>
          </p:cNvPr>
          <p:cNvSpPr/>
          <p:nvPr/>
        </p:nvSpPr>
        <p:spPr>
          <a:xfrm>
            <a:off x="9867265" y="5656748"/>
            <a:ext cx="104560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F95016D-C7DA-46E2-85B5-0EEA237C410A}"/>
              </a:ext>
            </a:extLst>
          </p:cNvPr>
          <p:cNvSpPr/>
          <p:nvPr/>
        </p:nvSpPr>
        <p:spPr>
          <a:xfrm>
            <a:off x="9708217" y="3426009"/>
            <a:ext cx="104560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615985-1248-460C-8FEF-AEF9AF3F3681}"/>
              </a:ext>
            </a:extLst>
          </p:cNvPr>
          <p:cNvSpPr txBox="1"/>
          <p:nvPr/>
        </p:nvSpPr>
        <p:spPr>
          <a:xfrm>
            <a:off x="9340224" y="3617158"/>
            <a:ext cx="2906687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HH cân bằng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F8447B-9DB0-4E61-9B7D-28DAA8F6F664}"/>
              </a:ext>
            </a:extLst>
          </p:cNvPr>
          <p:cNvSpPr txBox="1"/>
          <p:nvPr/>
        </p:nvSpPr>
        <p:spPr>
          <a:xfrm>
            <a:off x="9070194" y="4716634"/>
            <a:ext cx="2906687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HH dư thừa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9405DF-1666-43FD-A58F-D0129F5FA3B9}"/>
              </a:ext>
            </a:extLst>
          </p:cNvPr>
          <p:cNvSpPr txBox="1"/>
          <p:nvPr/>
        </p:nvSpPr>
        <p:spPr>
          <a:xfrm>
            <a:off x="9835584" y="5942778"/>
            <a:ext cx="2560418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HH khan hiếm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3938DA-946F-429D-8A0E-5A59B12B7A9A}"/>
              </a:ext>
            </a:extLst>
          </p:cNvPr>
          <p:cNvSpPr txBox="1"/>
          <p:nvPr/>
        </p:nvSpPr>
        <p:spPr>
          <a:xfrm>
            <a:off x="199919" y="4221598"/>
            <a:ext cx="3311781" cy="1910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10" indent="-342910" algn="just" defTabSz="8572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v"/>
              <a:defRPr/>
            </a:pPr>
            <a:r>
              <a:rPr lang="en-US" sz="2625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625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625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625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động </a:t>
            </a:r>
            <a:r>
              <a:rPr lang="en-US" sz="2625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25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QL </a:t>
            </a:r>
            <a:r>
              <a:rPr lang="en-US" sz="2625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625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625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625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625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 cả</a:t>
            </a:r>
            <a:r>
              <a:rPr lang="en-US" sz="2625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625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625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625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2625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xoay</a:t>
            </a:r>
            <a:r>
              <a:rPr lang="en-US" sz="2625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625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625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625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HH.</a:t>
            </a:r>
          </a:p>
        </p:txBody>
      </p:sp>
    </p:spTree>
    <p:extLst>
      <p:ext uri="{BB962C8B-B14F-4D97-AF65-F5344CB8AC3E}">
        <p14:creationId xmlns:p14="http://schemas.microsoft.com/office/powerpoint/2010/main" val="552770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7" grpId="0"/>
      <p:bldP spid="18" grpId="0"/>
      <p:bldP spid="19" grpId="0"/>
      <p:bldP spid="21" grpId="0" animBg="1"/>
      <p:bldP spid="22" grpId="0" animBg="1"/>
      <p:bldP spid="26" grpId="0"/>
      <p:bldP spid="27" grpId="0"/>
      <p:bldP spid="28" grpId="0"/>
      <p:bldP spid="28" grpId="1"/>
      <p:bldP spid="29" grpId="0"/>
      <p:bldP spid="29" grpId="1"/>
      <p:bldP spid="30" grpId="0"/>
      <p:bldP spid="31" grpId="0"/>
      <p:bldP spid="32" grpId="0" animBg="1"/>
      <p:bldP spid="33" grpId="0"/>
      <p:bldP spid="34" grpId="0"/>
      <p:bldP spid="35" grpId="0"/>
      <p:bldP spid="36" grpId="0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0ECCF4B-F3A1-4DF0-AE3E-6CB0B84C8242}"/>
              </a:ext>
            </a:extLst>
          </p:cNvPr>
          <p:cNvGrpSpPr/>
          <p:nvPr/>
        </p:nvGrpSpPr>
        <p:grpSpPr>
          <a:xfrm>
            <a:off x="-20325" y="-8966"/>
            <a:ext cx="12212325" cy="962668"/>
            <a:chOff x="0" y="0"/>
            <a:chExt cx="13004800" cy="106531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E0B10E-2E4E-4633-A60C-C6B9FA3DF44F}"/>
                </a:ext>
              </a:extLst>
            </p:cNvPr>
            <p:cNvSpPr/>
            <p:nvPr/>
          </p:nvSpPr>
          <p:spPr>
            <a:xfrm>
              <a:off x="0" y="0"/>
              <a:ext cx="13004800" cy="1065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8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F68C52A-91A8-416F-B2E4-F5DB13C701E5}"/>
                </a:ext>
              </a:extLst>
            </p:cNvPr>
            <p:cNvCxnSpPr/>
            <p:nvPr/>
          </p:nvCxnSpPr>
          <p:spPr>
            <a:xfrm>
              <a:off x="93688" y="87313"/>
              <a:ext cx="0" cy="760412"/>
            </a:xfrm>
            <a:prstGeom prst="line">
              <a:avLst/>
            </a:prstGeom>
            <a:ln w="57150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F6BC781-7170-496E-A2E8-AF42ACAAB525}"/>
                </a:ext>
              </a:extLst>
            </p:cNvPr>
            <p:cNvCxnSpPr/>
            <p:nvPr/>
          </p:nvCxnSpPr>
          <p:spPr>
            <a:xfrm>
              <a:off x="237704" y="239713"/>
              <a:ext cx="0" cy="760412"/>
            </a:xfrm>
            <a:prstGeom prst="line">
              <a:avLst/>
            </a:prstGeom>
            <a:ln w="57150"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" name="Picture 5">
            <a:extLst>
              <a:ext uri="{FF2B5EF4-FFF2-40B4-BE49-F238E27FC236}">
                <a16:creationId xmlns:a16="http://schemas.microsoft.com/office/drawing/2014/main" id="{95C1763C-48E0-4A49-A320-BF90EC90B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141" y="-31389"/>
            <a:ext cx="1783662" cy="6054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4" descr="Parchment">
            <a:extLst>
              <a:ext uri="{FF2B5EF4-FFF2-40B4-BE49-F238E27FC236}">
                <a16:creationId xmlns:a16="http://schemas.microsoft.com/office/drawing/2014/main" id="{202CDF63-4E10-489A-8FE0-477E30121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473" y="121909"/>
            <a:ext cx="5715000" cy="52322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  <a:defRPr/>
            </a:pP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Tác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động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của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quy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luật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giá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trị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7" name="Half Frame 36">
            <a:extLst>
              <a:ext uri="{FF2B5EF4-FFF2-40B4-BE49-F238E27FC236}">
                <a16:creationId xmlns:a16="http://schemas.microsoft.com/office/drawing/2014/main" id="{FF88EC10-B1D2-49FC-9A39-D8D92ACFD69A}"/>
              </a:ext>
            </a:extLst>
          </p:cNvPr>
          <p:cNvSpPr/>
          <p:nvPr/>
        </p:nvSpPr>
        <p:spPr>
          <a:xfrm rot="10800000">
            <a:off x="12017383" y="-31389"/>
            <a:ext cx="148825" cy="962667"/>
          </a:xfrm>
          <a:prstGeom prst="halfFrame">
            <a:avLst/>
          </a:prstGeom>
          <a:solidFill>
            <a:schemeClr val="accent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98D776-7725-4170-B801-5F3F686EDCA6}"/>
              </a:ext>
            </a:extLst>
          </p:cNvPr>
          <p:cNvSpPr txBox="1"/>
          <p:nvPr/>
        </p:nvSpPr>
        <p:spPr>
          <a:xfrm>
            <a:off x="3206792" y="1084577"/>
            <a:ext cx="5758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1. Điều tiết SX và lưu thông HH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8DD0FD-5697-4C18-9B8F-EB0D277BB18E}"/>
              </a:ext>
            </a:extLst>
          </p:cNvPr>
          <p:cNvSpPr txBox="1"/>
          <p:nvPr/>
        </p:nvSpPr>
        <p:spPr>
          <a:xfrm>
            <a:off x="244330" y="1575893"/>
            <a:ext cx="1149242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* </a:t>
            </a:r>
            <a:r>
              <a:rPr lang="vi-VN" sz="2625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Điều tiết SX</a:t>
            </a: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 khi giá cả thị trường biến động, người SX xác định được tình hình về CUNG CẦU của thị trường HH: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634672-0813-46A6-9753-51F1956A9E4D}"/>
              </a:ext>
            </a:extLst>
          </p:cNvPr>
          <p:cNvSpPr txBox="1"/>
          <p:nvPr/>
        </p:nvSpPr>
        <p:spPr>
          <a:xfrm>
            <a:off x="240307" y="2686417"/>
            <a:ext cx="2906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Giá cả = giá trị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D67D91-A610-4788-84F9-A4793C341950}"/>
              </a:ext>
            </a:extLst>
          </p:cNvPr>
          <p:cNvSpPr txBox="1"/>
          <p:nvPr/>
        </p:nvSpPr>
        <p:spPr>
          <a:xfrm>
            <a:off x="240307" y="3165562"/>
            <a:ext cx="3105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kern="0" dirty="0">
                <a:latin typeface="Tahoma"/>
                <a:ea typeface="+mj-ea"/>
                <a:cs typeface="+mj-cs"/>
              </a:rPr>
              <a:t>(CUNG = CẦU)</a:t>
            </a:r>
            <a:r>
              <a:rPr lang="en-US" sz="2800" b="1" kern="0" dirty="0">
                <a:latin typeface="Tahoma"/>
                <a:ea typeface="+mj-ea"/>
                <a:cs typeface="+mj-cs"/>
              </a:rPr>
              <a:t> </a:t>
            </a:r>
            <a:endParaRPr lang="en-US" sz="1688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82C798-F97C-4CEE-9C0F-6CE9E2DCE49D}"/>
              </a:ext>
            </a:extLst>
          </p:cNvPr>
          <p:cNvSpPr txBox="1"/>
          <p:nvPr/>
        </p:nvSpPr>
        <p:spPr>
          <a:xfrm>
            <a:off x="202894" y="3896870"/>
            <a:ext cx="2906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Giá cả &lt; giá trị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AB0D12-64A2-49E7-A1AF-2C9AF5D4B069}"/>
              </a:ext>
            </a:extLst>
          </p:cNvPr>
          <p:cNvSpPr txBox="1"/>
          <p:nvPr/>
        </p:nvSpPr>
        <p:spPr>
          <a:xfrm>
            <a:off x="197143" y="4418296"/>
            <a:ext cx="3105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kern="0" dirty="0">
                <a:latin typeface="Tahoma"/>
                <a:ea typeface="+mj-ea"/>
                <a:cs typeface="+mj-cs"/>
              </a:rPr>
              <a:t>(CUNG &gt; CẦU)</a:t>
            </a:r>
            <a:r>
              <a:rPr lang="en-US" sz="2800" b="1" kern="0" dirty="0">
                <a:latin typeface="Tahoma"/>
                <a:ea typeface="+mj-ea"/>
                <a:cs typeface="+mj-cs"/>
              </a:rPr>
              <a:t> </a:t>
            </a:r>
            <a:endParaRPr lang="en-US" sz="1688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1F9E3A-07B5-4733-BA18-150567089309}"/>
              </a:ext>
            </a:extLst>
          </p:cNvPr>
          <p:cNvSpPr txBox="1"/>
          <p:nvPr/>
        </p:nvSpPr>
        <p:spPr>
          <a:xfrm>
            <a:off x="226224" y="4979916"/>
            <a:ext cx="2906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Giá cả &gt; giá trị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11804A-8FE0-4C3D-B0D3-E3407ECBF471}"/>
              </a:ext>
            </a:extLst>
          </p:cNvPr>
          <p:cNvSpPr txBox="1"/>
          <p:nvPr/>
        </p:nvSpPr>
        <p:spPr>
          <a:xfrm>
            <a:off x="222848" y="5622156"/>
            <a:ext cx="3105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kern="0" dirty="0">
                <a:latin typeface="Tahoma"/>
                <a:ea typeface="+mj-ea"/>
                <a:cs typeface="+mj-cs"/>
              </a:rPr>
              <a:t>(CUNG &lt; CẦU)</a:t>
            </a:r>
            <a:r>
              <a:rPr lang="en-US" sz="2800" b="1" kern="0" dirty="0">
                <a:latin typeface="Tahoma"/>
                <a:ea typeface="+mj-ea"/>
                <a:cs typeface="+mj-cs"/>
              </a:rPr>
              <a:t> </a:t>
            </a:r>
            <a:endParaRPr lang="en-US" sz="1688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215DC5E-4632-48E0-9E8D-9F9796C1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933" y="2412556"/>
            <a:ext cx="2303345" cy="194828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15FD537-88FE-440A-93A1-4875667785EC}"/>
              </a:ext>
            </a:extLst>
          </p:cNvPr>
          <p:cNvSpPr txBox="1"/>
          <p:nvPr/>
        </p:nvSpPr>
        <p:spPr>
          <a:xfrm>
            <a:off x="6212564" y="3010902"/>
            <a:ext cx="3311781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Tiếp tục sản xuất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B99C4C9-7A9F-4530-852C-1A5D3B6F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23" y="3862773"/>
            <a:ext cx="2303345" cy="194828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96E7E56-FA0E-4C15-9C89-AD0A245B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749" y="4906769"/>
            <a:ext cx="2303345" cy="19482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18F6A77-E6BF-492C-BCCC-4E1A3334011B}"/>
              </a:ext>
            </a:extLst>
          </p:cNvPr>
          <p:cNvSpPr txBox="1"/>
          <p:nvPr/>
        </p:nvSpPr>
        <p:spPr>
          <a:xfrm>
            <a:off x="5345371" y="3796972"/>
            <a:ext cx="5565284" cy="176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Thu hẹp quy mô SX</a:t>
            </a:r>
          </a:p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vi-VN" sz="187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Người SX ít lợi nhuận, không có lợi nhuận, phải thu hẹp SX, chuyển đổi mô hình sản xuất, quy mô ngành thu hẹp</a:t>
            </a:r>
            <a:endParaRPr lang="en-US" sz="1875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endParaRPr lang="vi-VN" sz="1875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416477-F6EA-4470-B7A4-73DB71748565}"/>
              </a:ext>
            </a:extLst>
          </p:cNvPr>
          <p:cNvSpPr txBox="1"/>
          <p:nvPr/>
        </p:nvSpPr>
        <p:spPr>
          <a:xfrm>
            <a:off x="5082751" y="5503136"/>
            <a:ext cx="6090525" cy="1188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Mở rộng quy mô SX</a:t>
            </a:r>
          </a:p>
          <a:p>
            <a:pPr algn="ctr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vi-VN" sz="187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Người SX có lợi nhuận cung ứng HH ra thị trường</a:t>
            </a:r>
          </a:p>
          <a:p>
            <a:pPr algn="ctr"/>
            <a:endParaRPr lang="vi-VN" sz="1875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" name="Cloud 54">
            <a:extLst>
              <a:ext uri="{FF2B5EF4-FFF2-40B4-BE49-F238E27FC236}">
                <a16:creationId xmlns:a16="http://schemas.microsoft.com/office/drawing/2014/main" id="{9FEF69C6-7000-444E-8FD0-E815D34D1EF7}"/>
              </a:ext>
            </a:extLst>
          </p:cNvPr>
          <p:cNvSpPr/>
          <p:nvPr/>
        </p:nvSpPr>
        <p:spPr>
          <a:xfrm>
            <a:off x="10200304" y="2371252"/>
            <a:ext cx="1589951" cy="1134896"/>
          </a:xfrm>
          <a:prstGeom prst="cloud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375" dirty="0"/>
              <a:t>VD?</a:t>
            </a:r>
            <a:endParaRPr lang="en-US" sz="3375" dirty="0"/>
          </a:p>
        </p:txBody>
      </p:sp>
    </p:spTree>
    <p:extLst>
      <p:ext uri="{BB962C8B-B14F-4D97-AF65-F5344CB8AC3E}">
        <p14:creationId xmlns:p14="http://schemas.microsoft.com/office/powerpoint/2010/main" val="28674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50" grpId="0"/>
      <p:bldP spid="53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519883" y="1582888"/>
            <a:ext cx="3256988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09600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33086" y="280734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14:cNvPr>
              <p14:cNvContentPartPr/>
              <p14:nvPr/>
            </p14:nvContentPartPr>
            <p14:xfrm>
              <a:off x="5915705" y="1278577"/>
              <a:ext cx="338" cy="33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7255" y="1270127"/>
                <a:ext cx="16900" cy="169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6" descr="Káº¿t quáº£ hÃ¬nh áº£nh cho ná»n kinh táº¿ thá» trÆ°á»ng">
            <a:extLst>
              <a:ext uri="{FF2B5EF4-FFF2-40B4-BE49-F238E27FC236}">
                <a16:creationId xmlns:a16="http://schemas.microsoft.com/office/drawing/2014/main" id="{6E04B163-EF02-4EE1-AB78-FDE8B472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86" y="4213482"/>
            <a:ext cx="4102265" cy="239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A7A8CB-18FF-4084-95D9-82DAE0E2AF22}"/>
              </a:ext>
            </a:extLst>
          </p:cNvPr>
          <p:cNvSpPr txBox="1"/>
          <p:nvPr/>
        </p:nvSpPr>
        <p:spPr>
          <a:xfrm>
            <a:off x="656421" y="505601"/>
            <a:ext cx="34316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7250">
              <a:defRPr/>
            </a:pPr>
            <a:r>
              <a:rPr lang="vi-VN" sz="2800" kern="0" dirty="0">
                <a:solidFill>
                  <a:srgbClr val="FF0000"/>
                </a:solidFill>
                <a:latin typeface="Tahoma"/>
              </a:rPr>
              <a:t>1. Điều tết SX và lưu thông HH</a:t>
            </a:r>
            <a:endParaRPr lang="en-US" sz="1688" kern="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B8037C-3FF5-4F81-9047-B2CD9CCF6EB8}"/>
              </a:ext>
            </a:extLst>
          </p:cNvPr>
          <p:cNvSpPr txBox="1"/>
          <p:nvPr/>
        </p:nvSpPr>
        <p:spPr>
          <a:xfrm>
            <a:off x="5412682" y="641116"/>
            <a:ext cx="6151846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b="1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* Điều tiết lưu thông (trao đổi)</a:t>
            </a:r>
            <a:r>
              <a:rPr lang="vi-VN" sz="2625" b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endParaRPr lang="en-US" sz="1688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01B4FA-D7EA-4289-B584-996AF4E46773}"/>
              </a:ext>
            </a:extLst>
          </p:cNvPr>
          <p:cNvSpPr txBox="1"/>
          <p:nvPr/>
        </p:nvSpPr>
        <p:spPr>
          <a:xfrm>
            <a:off x="5417871" y="1424791"/>
            <a:ext cx="607575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25" indent="-428625" algn="just">
              <a:buFont typeface="Wingdings" panose="05000000000000000000" pitchFamily="2" charset="2"/>
              <a:buChar char="ü"/>
            </a:pP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QLGT tác động đưa HH từ nơi có giá cả thấp tới nơi có giá cả cao. CUNG&gt;CẦU đến nơi CUNG&lt;CẦU.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5921F-0A46-448F-84E1-102262D54779}"/>
              </a:ext>
            </a:extLst>
          </p:cNvPr>
          <p:cNvSpPr txBox="1"/>
          <p:nvPr/>
        </p:nvSpPr>
        <p:spPr>
          <a:xfrm>
            <a:off x="5218402" y="2779783"/>
            <a:ext cx="6080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25" indent="-428625" algn="just">
              <a:buFont typeface="Wingdings" panose="05000000000000000000" pitchFamily="2" charset="2"/>
              <a:buChar char="ü"/>
            </a:pP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Phân phối nguồn hàng một cách hợp lý giữa các vùng các </a:t>
            </a:r>
            <a:r>
              <a:rPr lang="vi-VN" sz="2625" kern="0">
                <a:solidFill>
                  <a:srgbClr val="000000"/>
                </a:solidFill>
                <a:latin typeface="Times New Roman" panose="02020603050405020304" pitchFamily="18" charset="0"/>
              </a:rPr>
              <a:t>khu vực </a:t>
            </a: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với nhau.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FD61DB-E4C2-405B-B9A4-02D380B994F1}"/>
              </a:ext>
            </a:extLst>
          </p:cNvPr>
          <p:cNvSpPr txBox="1"/>
          <p:nvPr/>
        </p:nvSpPr>
        <p:spPr>
          <a:xfrm>
            <a:off x="5378492" y="4218408"/>
            <a:ext cx="607407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=&gt; QLGT góp phần làm cho HH giữa các </a:t>
            </a:r>
            <a:r>
              <a:rPr lang="vi-VN" sz="2625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vùng cân bằng, phân phối </a:t>
            </a: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lại HH và thu nhập giữa các vùng miền, </a:t>
            </a:r>
            <a:r>
              <a:rPr lang="vi-VN" sz="2625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điều chỉnh </a:t>
            </a: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sức mua của thị trường.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69ED50A8-357D-453B-8AF7-4DEFE4E44497}"/>
              </a:ext>
            </a:extLst>
          </p:cNvPr>
          <p:cNvSpPr/>
          <p:nvPr/>
        </p:nvSpPr>
        <p:spPr>
          <a:xfrm>
            <a:off x="685302" y="2079368"/>
            <a:ext cx="2604264" cy="1687688"/>
          </a:xfrm>
          <a:prstGeom prst="cloud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txBody>
          <a:bodyPr rtlCol="0" anchor="ctr"/>
          <a:lstStyle/>
          <a:p>
            <a:pPr algn="ctr" defTabSz="857250">
              <a:defRPr/>
            </a:pPr>
            <a:r>
              <a:rPr lang="vi-VN" sz="3375" kern="0" dirty="0">
                <a:solidFill>
                  <a:prstClr val="white"/>
                </a:solidFill>
                <a:latin typeface="Arial" panose="020B0604020202020204" pitchFamily="34" charset="0"/>
              </a:rPr>
              <a:t>VD?</a:t>
            </a:r>
            <a:endParaRPr lang="en-US" sz="3375" kern="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0003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9C4621-F12F-4535-B20C-F8053AABCB32}"/>
              </a:ext>
            </a:extLst>
          </p:cNvPr>
          <p:cNvSpPr txBox="1"/>
          <p:nvPr/>
        </p:nvSpPr>
        <p:spPr>
          <a:xfrm>
            <a:off x="466274" y="239457"/>
            <a:ext cx="10801200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7250">
              <a:defRPr/>
            </a:pPr>
            <a:r>
              <a:rPr lang="vi-VN" sz="2250" b="1" kern="0" dirty="0">
                <a:latin typeface="+mj-lt"/>
              </a:rPr>
              <a:t>2. Kích thích cải tiến kỹ thuật, hợp lý hóa sản xuất, nâng cao năng xuất lao động</a:t>
            </a:r>
            <a:endParaRPr lang="en-US" sz="2250" b="1" kern="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F8B31-3E2D-421D-AE9D-2BAD29DE9920}"/>
              </a:ext>
            </a:extLst>
          </p:cNvPr>
          <p:cNvSpPr txBox="1"/>
          <p:nvPr/>
        </p:nvSpPr>
        <p:spPr>
          <a:xfrm>
            <a:off x="155340" y="1066237"/>
            <a:ext cx="2176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7250">
              <a:defRPr/>
            </a:pPr>
            <a:r>
              <a:rPr lang="vi-VN" sz="2800" kern="0" dirty="0">
                <a:solidFill>
                  <a:srgbClr val="FF0000"/>
                </a:solidFill>
                <a:latin typeface="Tahoma"/>
              </a:rPr>
              <a:t>SẢN XUẤT:</a:t>
            </a:r>
            <a:r>
              <a:rPr lang="en-US" sz="2800" kern="0" dirty="0">
                <a:solidFill>
                  <a:srgbClr val="FF0000"/>
                </a:solidFill>
                <a:latin typeface="Tahoma"/>
              </a:rPr>
              <a:t> </a:t>
            </a:r>
            <a:endParaRPr lang="en-US" sz="1688" kern="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5BA8B-28A6-44E0-A9EE-60FD74BD364B}"/>
              </a:ext>
            </a:extLst>
          </p:cNvPr>
          <p:cNvSpPr txBox="1"/>
          <p:nvPr/>
        </p:nvSpPr>
        <p:spPr>
          <a:xfrm>
            <a:off x="8121225" y="950276"/>
            <a:ext cx="2176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7250">
              <a:defRPr/>
            </a:pPr>
            <a:r>
              <a:rPr lang="vi-VN" sz="2800" kern="0" dirty="0">
                <a:solidFill>
                  <a:srgbClr val="FF0000"/>
                </a:solidFill>
                <a:latin typeface="Tahoma"/>
              </a:rPr>
              <a:t>LƯU THÔNG (TRAO ĐỔI)</a:t>
            </a:r>
            <a:r>
              <a:rPr lang="en-US" sz="2800" kern="0" dirty="0">
                <a:solidFill>
                  <a:srgbClr val="FF0000"/>
                </a:solidFill>
                <a:latin typeface="Tahoma"/>
              </a:rPr>
              <a:t> </a:t>
            </a:r>
            <a:endParaRPr lang="en-US" sz="1688" kern="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24BD2-6F37-4224-A23D-2366EF5408E3}"/>
              </a:ext>
            </a:extLst>
          </p:cNvPr>
          <p:cNvSpPr txBox="1"/>
          <p:nvPr/>
        </p:nvSpPr>
        <p:spPr>
          <a:xfrm>
            <a:off x="3085651" y="6124859"/>
            <a:ext cx="3172853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HPLĐ cá biệt thấp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CD329-97E0-45D2-9C83-76531CEC03E3}"/>
              </a:ext>
            </a:extLst>
          </p:cNvPr>
          <p:cNvSpPr txBox="1"/>
          <p:nvPr/>
        </p:nvSpPr>
        <p:spPr>
          <a:xfrm>
            <a:off x="-69545" y="6124859"/>
            <a:ext cx="3172853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HPLĐ cá biệt cao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D0BAD-0DE6-48E7-ABF3-05F4AD0C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70267" y="4700062"/>
            <a:ext cx="2303345" cy="1948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248CD-3F54-4BDB-B58F-559141E71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15347" y="4700062"/>
            <a:ext cx="2303345" cy="1948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7EEE1-B167-49D5-BEE7-19D0A0F7F29A}"/>
              </a:ext>
            </a:extLst>
          </p:cNvPr>
          <p:cNvSpPr txBox="1"/>
          <p:nvPr/>
        </p:nvSpPr>
        <p:spPr>
          <a:xfrm>
            <a:off x="1564710" y="5367275"/>
            <a:ext cx="2700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7250">
              <a:defRPr/>
            </a:pPr>
            <a:r>
              <a:rPr lang="vi-VN" sz="2800" kern="0" dirty="0">
                <a:latin typeface="Tahoma"/>
              </a:rPr>
              <a:t>&gt;HPLĐ XH&lt;=</a:t>
            </a:r>
            <a:r>
              <a:rPr lang="en-US" sz="2800" kern="0" dirty="0">
                <a:latin typeface="Tahoma"/>
              </a:rPr>
              <a:t> </a:t>
            </a:r>
            <a:endParaRPr lang="en-US" sz="1688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3879A-FAF3-4D0D-8F5D-0CE0C29CA0F2}"/>
              </a:ext>
            </a:extLst>
          </p:cNvPr>
          <p:cNvSpPr txBox="1"/>
          <p:nvPr/>
        </p:nvSpPr>
        <p:spPr>
          <a:xfrm>
            <a:off x="466274" y="4522531"/>
            <a:ext cx="2176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7250">
              <a:defRPr/>
            </a:pPr>
            <a:r>
              <a:rPr lang="vi-VN" sz="2800" kern="0" dirty="0">
                <a:solidFill>
                  <a:srgbClr val="FF0000"/>
                </a:solidFill>
                <a:latin typeface="Tahoma"/>
              </a:rPr>
              <a:t>THUA LỖ:</a:t>
            </a:r>
            <a:r>
              <a:rPr lang="en-US" sz="2800" kern="0" dirty="0">
                <a:solidFill>
                  <a:srgbClr val="FF0000"/>
                </a:solidFill>
                <a:latin typeface="Tahoma"/>
              </a:rPr>
              <a:t> </a:t>
            </a:r>
            <a:endParaRPr lang="en-US" sz="1688" kern="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B8031-8B49-4FB7-A351-BFA6E67AA2DF}"/>
              </a:ext>
            </a:extLst>
          </p:cNvPr>
          <p:cNvSpPr txBox="1"/>
          <p:nvPr/>
        </p:nvSpPr>
        <p:spPr>
          <a:xfrm>
            <a:off x="3494940" y="4547430"/>
            <a:ext cx="2176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7250">
              <a:defRPr/>
            </a:pPr>
            <a:r>
              <a:rPr lang="vi-VN" sz="2800" kern="0" dirty="0">
                <a:solidFill>
                  <a:srgbClr val="FF0000"/>
                </a:solidFill>
                <a:latin typeface="Tahoma"/>
              </a:rPr>
              <a:t>LỢI NHUẬN:</a:t>
            </a:r>
            <a:r>
              <a:rPr lang="en-US" sz="2800" kern="0" dirty="0">
                <a:solidFill>
                  <a:srgbClr val="FF0000"/>
                </a:solidFill>
                <a:latin typeface="Tahoma"/>
              </a:rPr>
              <a:t> </a:t>
            </a:r>
            <a:endParaRPr lang="en-US" sz="1688" kern="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481D4-CA25-423E-8A5A-9F381CAA2757}"/>
              </a:ext>
            </a:extLst>
          </p:cNvPr>
          <p:cNvSpPr txBox="1"/>
          <p:nvPr/>
        </p:nvSpPr>
        <p:spPr>
          <a:xfrm>
            <a:off x="212401" y="1747957"/>
            <a:ext cx="4860540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25" indent="-428625" algn="just">
              <a:buFontTx/>
              <a:buChar char="-"/>
            </a:pP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Cải tiến kỹ thuật</a:t>
            </a:r>
          </a:p>
          <a:p>
            <a:pPr marL="428625" indent="-428625" algn="just">
              <a:buFontTx/>
              <a:buChar char="-"/>
            </a:pP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Áp dụng công nghệ</a:t>
            </a:r>
          </a:p>
          <a:p>
            <a:pPr marL="428625" indent="-428625" algn="just">
              <a:buFontTx/>
              <a:buChar char="-"/>
            </a:pP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Đổi mới quản lý</a:t>
            </a:r>
          </a:p>
          <a:p>
            <a:pPr marL="428625" indent="-428625" algn="just">
              <a:buFontTx/>
              <a:buChar char="-"/>
            </a:pP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Nâng cao tay nghề</a:t>
            </a:r>
          </a:p>
          <a:p>
            <a:pPr marL="428625" indent="-428625" algn="just">
              <a:buFontTx/>
              <a:buChar char="-"/>
            </a:pP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Thực hành tiết kiệm...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3AAFB9E3-70BA-49BE-BFC5-4E1F9CB70F61}"/>
              </a:ext>
            </a:extLst>
          </p:cNvPr>
          <p:cNvSpPr/>
          <p:nvPr/>
        </p:nvSpPr>
        <p:spPr>
          <a:xfrm>
            <a:off x="3747796" y="1876328"/>
            <a:ext cx="517214" cy="1977975"/>
          </a:xfrm>
          <a:prstGeom prst="rightBrace">
            <a:avLst/>
          </a:prstGeom>
          <a:ln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88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C274E0-3801-4818-B53E-92D0118B067F}"/>
                  </a:ext>
                </a:extLst>
              </p14:cNvPr>
              <p14:cNvContentPartPr/>
              <p14:nvPr/>
            </p14:nvContentPartPr>
            <p14:xfrm>
              <a:off x="4363771" y="2808078"/>
              <a:ext cx="633825" cy="178132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C274E0-3801-4818-B53E-92D0118B06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0784" y="2745076"/>
                <a:ext cx="759438" cy="1906968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E088B52-45FC-45DE-A989-5A83316CC8F9}"/>
              </a:ext>
            </a:extLst>
          </p:cNvPr>
          <p:cNvSpPr txBox="1"/>
          <p:nvPr/>
        </p:nvSpPr>
        <p:spPr>
          <a:xfrm>
            <a:off x="3747796" y="1208099"/>
            <a:ext cx="262476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7250">
              <a:defRPr/>
            </a:pPr>
            <a:r>
              <a:rPr lang="vi-VN" sz="2250" kern="0" dirty="0">
                <a:solidFill>
                  <a:srgbClr val="000000"/>
                </a:solidFill>
                <a:latin typeface="Tahoma"/>
              </a:rPr>
              <a:t>LLSX PHÁT TRIỂN</a:t>
            </a:r>
            <a:r>
              <a:rPr lang="en-US" sz="2250" kern="0" dirty="0">
                <a:solidFill>
                  <a:srgbClr val="000000"/>
                </a:solidFill>
                <a:latin typeface="Tahoma"/>
              </a:rPr>
              <a:t> </a:t>
            </a:r>
            <a:endParaRPr lang="en-US" sz="2250" kern="0" dirty="0">
              <a:solidFill>
                <a:srgbClr val="000000"/>
              </a:solidFill>
            </a:endParaRPr>
          </a:p>
        </p:txBody>
      </p:sp>
      <p:pic>
        <p:nvPicPr>
          <p:cNvPr id="17" name="Video 6" title="People Discussing">
            <a:hlinkClick r:id="" action="ppaction://media"/>
            <a:extLst>
              <a:ext uri="{FF2B5EF4-FFF2-40B4-BE49-F238E27FC236}">
                <a16:creationId xmlns:a16="http://schemas.microsoft.com/office/drawing/2014/main" id="{F78A0950-FD6B-4ABB-96EC-104E8EE99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95551" y="2243440"/>
            <a:ext cx="4501049" cy="2065762"/>
          </a:xfrm>
          <a:prstGeom prst="rect">
            <a:avLst/>
          </a:prstGeom>
          <a:noFill/>
        </p:spPr>
      </p:pic>
      <p:sp>
        <p:nvSpPr>
          <p:cNvPr id="18" name="Cloud 17">
            <a:extLst>
              <a:ext uri="{FF2B5EF4-FFF2-40B4-BE49-F238E27FC236}">
                <a16:creationId xmlns:a16="http://schemas.microsoft.com/office/drawing/2014/main" id="{BCEF023B-9EE0-41CD-83A5-E7E4F4D6F571}"/>
              </a:ext>
            </a:extLst>
          </p:cNvPr>
          <p:cNvSpPr/>
          <p:nvPr/>
        </p:nvSpPr>
        <p:spPr>
          <a:xfrm>
            <a:off x="8678713" y="5690980"/>
            <a:ext cx="1589951" cy="1134896"/>
          </a:xfrm>
          <a:prstGeom prst="cloud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txBody>
          <a:bodyPr rtlCol="0" anchor="ctr"/>
          <a:lstStyle/>
          <a:p>
            <a:pPr algn="ctr" defTabSz="857250">
              <a:defRPr/>
            </a:pPr>
            <a:r>
              <a:rPr lang="vi-VN" sz="3375" kern="0" dirty="0">
                <a:solidFill>
                  <a:prstClr val="white"/>
                </a:solidFill>
                <a:latin typeface="Arial" panose="020B0604020202020204" pitchFamily="34" charset="0"/>
              </a:rPr>
              <a:t>VD?</a:t>
            </a:r>
            <a:endParaRPr lang="en-US" sz="3375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BE9E7-23AC-46C4-83BF-3C1EF9FE0573}"/>
              </a:ext>
            </a:extLst>
          </p:cNvPr>
          <p:cNvSpPr txBox="1"/>
          <p:nvPr/>
        </p:nvSpPr>
        <p:spPr>
          <a:xfrm>
            <a:off x="7469901" y="4781285"/>
            <a:ext cx="355234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7250">
              <a:defRPr/>
            </a:pPr>
            <a:r>
              <a:rPr lang="vi-VN" sz="2250" kern="0" dirty="0">
                <a:solidFill>
                  <a:srgbClr val="000000"/>
                </a:solidFill>
                <a:latin typeface="Tahoma"/>
              </a:rPr>
              <a:t>DỊCH VỤ PHÁT TRIỂN</a:t>
            </a:r>
            <a:r>
              <a:rPr lang="en-US" sz="2250" kern="0" dirty="0">
                <a:solidFill>
                  <a:srgbClr val="000000"/>
                </a:solidFill>
                <a:latin typeface="Tahoma"/>
              </a:rPr>
              <a:t> </a:t>
            </a:r>
            <a:endParaRPr lang="en-US" sz="225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913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6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2" grpId="0"/>
      <p:bldP spid="13" grpId="0"/>
      <p:bldP spid="2" grpId="0" animBg="1"/>
      <p:bldP spid="16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0" name="Group 1">
            <a:extLst>
              <a:ext uri="{FF2B5EF4-FFF2-40B4-BE49-F238E27FC236}">
                <a16:creationId xmlns:a16="http://schemas.microsoft.com/office/drawing/2014/main" id="{ADA6FE9C-F08C-4EBA-9122-47AAAB18CF2A}"/>
              </a:ext>
            </a:extLst>
          </p:cNvPr>
          <p:cNvGrpSpPr>
            <a:grpSpLocks/>
          </p:cNvGrpSpPr>
          <p:nvPr/>
        </p:nvGrpSpPr>
        <p:grpSpPr bwMode="auto">
          <a:xfrm>
            <a:off x="830461" y="1651992"/>
            <a:ext cx="10800458" cy="4341317"/>
            <a:chOff x="899592" y="1340768"/>
            <a:chExt cx="7560840" cy="4752528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67A35264-3123-4878-9705-C32B992D5601}"/>
                </a:ext>
              </a:extLst>
            </p:cNvPr>
            <p:cNvGraphicFramePr/>
            <p:nvPr/>
          </p:nvGraphicFramePr>
          <p:xfrm>
            <a:off x="899592" y="1340768"/>
            <a:ext cx="7560840" cy="47525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3775E-DE90-486B-8B73-8B97EB1A4279}"/>
                </a:ext>
              </a:extLst>
            </p:cNvPr>
            <p:cNvSpPr txBox="1"/>
            <p:nvPr/>
          </p:nvSpPr>
          <p:spPr bwMode="auto">
            <a:xfrm>
              <a:off x="1041358" y="2330368"/>
              <a:ext cx="877599" cy="6575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3303" dirty="0">
                  <a:ln w="22225">
                    <a:solidFill>
                      <a:srgbClr val="BAAA12"/>
                    </a:solidFill>
                    <a:prstDash val="solid"/>
                  </a:ln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2.1.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A6B80-8955-459F-B442-79BFA3130BC9}"/>
                </a:ext>
              </a:extLst>
            </p:cNvPr>
            <p:cNvSpPr txBox="1"/>
            <p:nvPr/>
          </p:nvSpPr>
          <p:spPr bwMode="auto">
            <a:xfrm>
              <a:off x="1210687" y="4500255"/>
              <a:ext cx="810091" cy="6575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303" dirty="0">
                  <a:ln w="22225">
                    <a:solidFill>
                      <a:srgbClr val="BAAA12"/>
                    </a:solidFill>
                    <a:prstDash val="solid"/>
                  </a:ln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2.2.</a:t>
              </a:r>
            </a:p>
          </p:txBody>
        </p:sp>
      </p:grp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9D29457-144D-4FDB-9089-48DC582A14E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2928937" y="676424"/>
            <a:ext cx="6642199" cy="349746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082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NỘI DUNG CHÍNH CỦA CHƯƠNG</a:t>
            </a:r>
          </a:p>
        </p:txBody>
      </p:sp>
      <p:grpSp>
        <p:nvGrpSpPr>
          <p:cNvPr id="73733" name="Group 1">
            <a:extLst>
              <a:ext uri="{FF2B5EF4-FFF2-40B4-BE49-F238E27FC236}">
                <a16:creationId xmlns:a16="http://schemas.microsoft.com/office/drawing/2014/main" id="{64510696-C4D3-42A4-B2F3-EB89C7D5E835}"/>
              </a:ext>
            </a:extLst>
          </p:cNvPr>
          <p:cNvGrpSpPr>
            <a:grpSpLocks/>
          </p:cNvGrpSpPr>
          <p:nvPr/>
        </p:nvGrpSpPr>
        <p:grpSpPr bwMode="auto">
          <a:xfrm>
            <a:off x="2928938" y="1133745"/>
            <a:ext cx="6334125" cy="84832"/>
            <a:chOff x="2700338" y="1052513"/>
            <a:chExt cx="5543550" cy="73025"/>
          </a:xfrm>
        </p:grpSpPr>
        <p:cxnSp>
          <p:nvCxnSpPr>
            <p:cNvPr id="73735" name="Straight Connector 5">
              <a:extLst>
                <a:ext uri="{FF2B5EF4-FFF2-40B4-BE49-F238E27FC236}">
                  <a16:creationId xmlns:a16="http://schemas.microsoft.com/office/drawing/2014/main" id="{8F3F7523-3BFC-4E9A-9539-14146E3AB6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0338" y="1052513"/>
              <a:ext cx="5543550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736" name="Straight Connector 6">
              <a:extLst>
                <a:ext uri="{FF2B5EF4-FFF2-40B4-BE49-F238E27FC236}">
                  <a16:creationId xmlns:a16="http://schemas.microsoft.com/office/drawing/2014/main" id="{BA8C52AF-2B6B-4C9A-964D-AF2BCECA8F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92500" y="1125538"/>
              <a:ext cx="4103688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69C1C0-2D29-4932-9391-718DFB4591E2}"/>
              </a:ext>
            </a:extLst>
          </p:cNvPr>
          <p:cNvSpPr txBox="1"/>
          <p:nvPr/>
        </p:nvSpPr>
        <p:spPr>
          <a:xfrm>
            <a:off x="593604" y="188640"/>
            <a:ext cx="1124053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5725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defRPr/>
            </a:pPr>
            <a:r>
              <a:rPr lang="vi-VN" sz="2625" b="1" kern="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3. Thực hiện sự lựa chọn tự nhiên và phân hoá người </a:t>
            </a:r>
            <a:r>
              <a:rPr lang="en-US" sz="2625" b="1" kern="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SX HH </a:t>
            </a:r>
            <a:r>
              <a:rPr lang="vi-VN" sz="2625" b="1" kern="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thành kẻ giàu người nghèo </a:t>
            </a:r>
            <a:endParaRPr lang="en-US" sz="2625" b="1" kern="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7B33D-6A88-48A9-BCBB-ADB79DF4E195}"/>
              </a:ext>
            </a:extLst>
          </p:cNvPr>
          <p:cNvSpPr txBox="1"/>
          <p:nvPr/>
        </p:nvSpPr>
        <p:spPr>
          <a:xfrm>
            <a:off x="4104529" y="1156145"/>
            <a:ext cx="438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7250">
              <a:defRPr/>
            </a:pPr>
            <a:r>
              <a:rPr lang="vi-VN" sz="2800" kern="0" dirty="0">
                <a:solidFill>
                  <a:srgbClr val="FF0000"/>
                </a:solidFill>
                <a:latin typeface="Tahoma"/>
              </a:rPr>
              <a:t>PHÂN HÓA GIÀU - NGHÈO</a:t>
            </a:r>
            <a:r>
              <a:rPr lang="en-US" sz="2800" kern="0" dirty="0">
                <a:solidFill>
                  <a:srgbClr val="FF0000"/>
                </a:solidFill>
                <a:latin typeface="Tahoma"/>
              </a:rPr>
              <a:t> </a:t>
            </a:r>
            <a:endParaRPr lang="en-US" sz="1688" kern="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B8E30-C67D-43DA-BE5F-81B793D833EF}"/>
              </a:ext>
            </a:extLst>
          </p:cNvPr>
          <p:cNvSpPr txBox="1"/>
          <p:nvPr/>
        </p:nvSpPr>
        <p:spPr>
          <a:xfrm>
            <a:off x="3125670" y="5495790"/>
            <a:ext cx="3172853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HPLĐ cá biệt thấp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E2DE-F7B3-4498-A7E1-3634A1FC04CC}"/>
              </a:ext>
            </a:extLst>
          </p:cNvPr>
          <p:cNvSpPr txBox="1"/>
          <p:nvPr/>
        </p:nvSpPr>
        <p:spPr>
          <a:xfrm>
            <a:off x="-29526" y="5495790"/>
            <a:ext cx="3172853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HPLĐ cá biệt cao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B5D609-6F29-4985-873F-A942040E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10286" y="4070993"/>
            <a:ext cx="2303345" cy="1948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7C645D-7DFD-49F2-8FCA-58532FA6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5366" y="4070993"/>
            <a:ext cx="2303345" cy="19482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686150-1618-484B-9F05-C0C85412F294}"/>
              </a:ext>
            </a:extLst>
          </p:cNvPr>
          <p:cNvSpPr txBox="1"/>
          <p:nvPr/>
        </p:nvSpPr>
        <p:spPr>
          <a:xfrm>
            <a:off x="1604729" y="4738206"/>
            <a:ext cx="2700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7250">
              <a:defRPr/>
            </a:pPr>
            <a:r>
              <a:rPr lang="vi-VN" sz="2800" kern="0" dirty="0">
                <a:latin typeface="Tahoma"/>
              </a:rPr>
              <a:t>&gt;HPLĐ XH&lt;=</a:t>
            </a:r>
            <a:r>
              <a:rPr lang="en-US" sz="2800" kern="0" dirty="0">
                <a:latin typeface="Tahoma"/>
              </a:rPr>
              <a:t> </a:t>
            </a:r>
            <a:endParaRPr lang="en-US" sz="1688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41C81-F686-4187-815C-713D0C8F7FCC}"/>
              </a:ext>
            </a:extLst>
          </p:cNvPr>
          <p:cNvSpPr txBox="1"/>
          <p:nvPr/>
        </p:nvSpPr>
        <p:spPr>
          <a:xfrm>
            <a:off x="3534959" y="3918361"/>
            <a:ext cx="2176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7250">
              <a:defRPr/>
            </a:pPr>
            <a:r>
              <a:rPr lang="vi-VN" sz="2800" kern="0" dirty="0">
                <a:solidFill>
                  <a:srgbClr val="FF0000"/>
                </a:solidFill>
                <a:latin typeface="Tahoma"/>
              </a:rPr>
              <a:t>LỢI NHUẬN:</a:t>
            </a:r>
            <a:r>
              <a:rPr lang="en-US" sz="2800" kern="0" dirty="0">
                <a:solidFill>
                  <a:srgbClr val="FF0000"/>
                </a:solidFill>
                <a:latin typeface="Tahoma"/>
              </a:rPr>
              <a:t> </a:t>
            </a:r>
            <a:endParaRPr lang="en-US" sz="1688" kern="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3DAD9-648D-4BD1-B213-194310823D42}"/>
              </a:ext>
            </a:extLst>
          </p:cNvPr>
          <p:cNvSpPr txBox="1"/>
          <p:nvPr/>
        </p:nvSpPr>
        <p:spPr>
          <a:xfrm>
            <a:off x="304784" y="3945780"/>
            <a:ext cx="2176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7250">
              <a:defRPr/>
            </a:pPr>
            <a:r>
              <a:rPr lang="vi-VN" sz="2800" kern="0" dirty="0">
                <a:solidFill>
                  <a:srgbClr val="FF0000"/>
                </a:solidFill>
                <a:latin typeface="Tahoma"/>
              </a:rPr>
              <a:t>THUA LỖ:</a:t>
            </a:r>
            <a:r>
              <a:rPr lang="en-US" sz="2800" kern="0" dirty="0">
                <a:solidFill>
                  <a:srgbClr val="FF0000"/>
                </a:solidFill>
                <a:latin typeface="Tahoma"/>
              </a:rPr>
              <a:t> </a:t>
            </a:r>
            <a:endParaRPr lang="en-US" sz="1688" kern="0" dirty="0">
              <a:solidFill>
                <a:srgbClr val="FF0000"/>
              </a:solidFill>
            </a:endParaRPr>
          </a:p>
        </p:txBody>
      </p:sp>
      <p:pic>
        <p:nvPicPr>
          <p:cNvPr id="1026" name="Picture 2" descr="Quyền và nghĩa vụ của người sản xuất đối với chất lượng hàng hóa">
            <a:extLst>
              <a:ext uri="{FF2B5EF4-FFF2-40B4-BE49-F238E27FC236}">
                <a16:creationId xmlns:a16="http://schemas.microsoft.com/office/drawing/2014/main" id="{B8F13B26-D85C-4FE5-9AC0-A8DDE6FD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2" y="2078602"/>
            <a:ext cx="4387988" cy="13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ÀN VỀ SỰ CÔNG BẰNG CỦA LUẬT PHÁP - Kết nối cộng đồng ngành luật">
            <a:extLst>
              <a:ext uri="{FF2B5EF4-FFF2-40B4-BE49-F238E27FC236}">
                <a16:creationId xmlns:a16="http://schemas.microsoft.com/office/drawing/2014/main" id="{25DFB7BC-DC0B-474C-A39D-E7F62F3BB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991" y="1943836"/>
            <a:ext cx="4387988" cy="267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06740C-2FF7-4AB7-9AD6-6832D33A0C21}"/>
              </a:ext>
            </a:extLst>
          </p:cNvPr>
          <p:cNvSpPr txBox="1"/>
          <p:nvPr/>
        </p:nvSpPr>
        <p:spPr>
          <a:xfrm>
            <a:off x="7716180" y="5255716"/>
            <a:ext cx="317285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625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ĐIỀU TIẾT CỦA NHÀ NƯỚC</a:t>
            </a:r>
          </a:p>
        </p:txBody>
      </p:sp>
    </p:spTree>
    <p:extLst>
      <p:ext uri="{BB962C8B-B14F-4D97-AF65-F5344CB8AC3E}">
        <p14:creationId xmlns:p14="http://schemas.microsoft.com/office/powerpoint/2010/main" val="302234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6E901C0-3700-4D5D-A621-9896FE0F52A0}"/>
              </a:ext>
            </a:extLst>
          </p:cNvPr>
          <p:cNvGrpSpPr/>
          <p:nvPr/>
        </p:nvGrpSpPr>
        <p:grpSpPr>
          <a:xfrm>
            <a:off x="22997" y="-70274"/>
            <a:ext cx="4800794" cy="6858000"/>
            <a:chOff x="4068263" y="-31799"/>
            <a:chExt cx="4050185" cy="7315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74D63C-FC56-4078-82CD-6AD79339DB90}"/>
                </a:ext>
              </a:extLst>
            </p:cNvPr>
            <p:cNvSpPr/>
            <p:nvPr/>
          </p:nvSpPr>
          <p:spPr>
            <a:xfrm>
              <a:off x="4068263" y="-31799"/>
              <a:ext cx="4050185" cy="731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8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3AF955B-FBF1-44D9-A16F-86136882FCEE}"/>
                </a:ext>
              </a:extLst>
            </p:cNvPr>
            <p:cNvCxnSpPr>
              <a:cxnSpLocks/>
            </p:cNvCxnSpPr>
            <p:nvPr/>
          </p:nvCxnSpPr>
          <p:spPr>
            <a:xfrm>
              <a:off x="4522033" y="1399358"/>
              <a:ext cx="3474121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0D2576-B21B-4FE0-A7D2-FB14DFA2C6DA}"/>
                </a:ext>
              </a:extLst>
            </p:cNvPr>
            <p:cNvSpPr/>
            <p:nvPr/>
          </p:nvSpPr>
          <p:spPr>
            <a:xfrm>
              <a:off x="4188884" y="408591"/>
              <a:ext cx="112484" cy="1038172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B61EB2-712D-47E4-9495-19A544F81D7A}"/>
                </a:ext>
              </a:extLst>
            </p:cNvPr>
            <p:cNvSpPr/>
            <p:nvPr/>
          </p:nvSpPr>
          <p:spPr>
            <a:xfrm>
              <a:off x="4330842" y="57800"/>
              <a:ext cx="112484" cy="1038172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953EA4A-5F0D-4845-91E8-BB5083C52F74}"/>
              </a:ext>
            </a:extLst>
          </p:cNvPr>
          <p:cNvSpPr txBox="1"/>
          <p:nvPr/>
        </p:nvSpPr>
        <p:spPr>
          <a:xfrm>
            <a:off x="362405" y="155157"/>
            <a:ext cx="33117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Q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uy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luật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endParaRPr kumimoji="0" lang="vi-VN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cạnh tranh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10E70-5773-4925-99A8-81005BD75928}"/>
              </a:ext>
            </a:extLst>
          </p:cNvPr>
          <p:cNvSpPr txBox="1"/>
          <p:nvPr/>
        </p:nvSpPr>
        <p:spPr>
          <a:xfrm>
            <a:off x="135122" y="1856757"/>
            <a:ext cx="3539064" cy="715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625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3B95AA-4E2F-4B17-96D9-3BD97C4FE636}"/>
              </a:ext>
            </a:extLst>
          </p:cNvPr>
          <p:cNvSpPr txBox="1"/>
          <p:nvPr/>
        </p:nvSpPr>
        <p:spPr>
          <a:xfrm>
            <a:off x="400904" y="1482720"/>
            <a:ext cx="4117970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- Khái niệm </a:t>
            </a:r>
            <a:r>
              <a:rPr kumimoji="0" lang="vi-VN" sz="26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QL cạnh</a:t>
            </a:r>
            <a:r>
              <a:rPr kumimoji="0" lang="vi-VN" sz="2625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tranh</a:t>
            </a:r>
            <a:endParaRPr kumimoji="0" lang="vi-VN" sz="262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94B5CB-95BE-4E61-8E84-9BF681E3AC1B}"/>
              </a:ext>
            </a:extLst>
          </p:cNvPr>
          <p:cNvSpPr txBox="1"/>
          <p:nvPr/>
        </p:nvSpPr>
        <p:spPr>
          <a:xfrm>
            <a:off x="248763" y="2311291"/>
            <a:ext cx="4430070" cy="3842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vi-VN" sz="2800" kern="0" dirty="0">
                <a:latin typeface="Times New Roman" panose="02020603050405020304" pitchFamily="18" charset="0"/>
              </a:rPr>
              <a:t>    Là QL kinh tế điều tiết một cách khách quan </a:t>
            </a:r>
            <a:r>
              <a:rPr lang="vi-VN" sz="2800" b="1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mối quan hệ ganh đua KT</a:t>
            </a:r>
            <a:r>
              <a:rPr lang="vi-VN" sz="2800" kern="0" dirty="0">
                <a:latin typeface="Times New Roman" panose="02020603050405020304" pitchFamily="18" charset="0"/>
              </a:rPr>
              <a:t> giữa các chủ thể trong </a:t>
            </a:r>
            <a:r>
              <a:rPr lang="vi-VN" sz="2800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SX và trao đổi HH</a:t>
            </a:r>
            <a:r>
              <a:rPr lang="vi-VN" sz="2800" kern="0" dirty="0">
                <a:latin typeface="Times New Roman" panose="02020603050405020304" pitchFamily="18" charset="0"/>
              </a:rPr>
              <a:t>. Khi đã tham gia thị trường, các chủ thể SX kinh doanh, bên cạnh </a:t>
            </a:r>
            <a:r>
              <a:rPr lang="vi-VN" sz="2800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sự hợp tác, luôn phải chấp nhận cạnh tranh.</a:t>
            </a:r>
            <a:endParaRPr lang="en-US" sz="2800" u="sng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endParaRPr lang="en-US" sz="1688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972CE0-F383-41A2-989E-7578BA854226}"/>
              </a:ext>
            </a:extLst>
          </p:cNvPr>
          <p:cNvSpPr txBox="1"/>
          <p:nvPr/>
        </p:nvSpPr>
        <p:spPr>
          <a:xfrm>
            <a:off x="6440556" y="499595"/>
            <a:ext cx="42804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b="1" i="1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Phân loại cạnh tranh: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10E65C-5D46-481F-87B8-13458EDB05EB}"/>
              </a:ext>
            </a:extLst>
          </p:cNvPr>
          <p:cNvSpPr txBox="1"/>
          <p:nvPr/>
        </p:nvSpPr>
        <p:spPr>
          <a:xfrm>
            <a:off x="6440556" y="1190332"/>
            <a:ext cx="4280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latin typeface="Times New Roman" panose="02020603050405020304" pitchFamily="18" charset="0"/>
              </a:rPr>
              <a:t>Về hình thức hoạt động</a:t>
            </a:r>
            <a:endParaRPr lang="en-US" sz="2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E1881B-A607-4714-9237-C6CC6D237042}"/>
              </a:ext>
            </a:extLst>
          </p:cNvPr>
          <p:cNvSpPr txBox="1"/>
          <p:nvPr/>
        </p:nvSpPr>
        <p:spPr>
          <a:xfrm>
            <a:off x="6533320" y="1799638"/>
            <a:ext cx="4280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latin typeface="Times New Roman" panose="02020603050405020304" pitchFamily="18" charset="0"/>
              </a:rPr>
              <a:t>Về chủ thể cạnh tranh</a:t>
            </a:r>
            <a:endParaRPr lang="en-US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12A332-59DD-4FBC-8CED-AF6C29A8640B}"/>
              </a:ext>
            </a:extLst>
          </p:cNvPr>
          <p:cNvSpPr txBox="1"/>
          <p:nvPr/>
        </p:nvSpPr>
        <p:spPr>
          <a:xfrm>
            <a:off x="6533320" y="2428820"/>
            <a:ext cx="4280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kern="0" dirty="0">
                <a:latin typeface="Times New Roman" panose="02020603050405020304" pitchFamily="18" charset="0"/>
              </a:rPr>
              <a:t>Về công cụ cạnh tranh</a:t>
            </a:r>
            <a:endParaRPr lang="en-US" sz="2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D5E903-9A87-4AAB-BEE7-9838965C3599}"/>
              </a:ext>
            </a:extLst>
          </p:cNvPr>
          <p:cNvSpPr txBox="1"/>
          <p:nvPr/>
        </p:nvSpPr>
        <p:spPr>
          <a:xfrm>
            <a:off x="6533321" y="2979615"/>
            <a:ext cx="4280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Về phạm vi cạnh tranh</a:t>
            </a:r>
            <a:endParaRPr 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5BD1B4-964B-40C6-BA2C-4A0BDCB6219A}"/>
              </a:ext>
            </a:extLst>
          </p:cNvPr>
          <p:cNvSpPr txBox="1"/>
          <p:nvPr/>
        </p:nvSpPr>
        <p:spPr>
          <a:xfrm>
            <a:off x="5607326" y="1159554"/>
            <a:ext cx="56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FF0000"/>
                </a:solidFill>
                <a:latin typeface="+mj-lt"/>
              </a:rPr>
              <a:t>1.</a:t>
            </a:r>
            <a:endParaRPr lang="en-US" sz="3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CC6930-4737-413D-861F-3D052FFD2996}"/>
              </a:ext>
            </a:extLst>
          </p:cNvPr>
          <p:cNvSpPr txBox="1"/>
          <p:nvPr/>
        </p:nvSpPr>
        <p:spPr>
          <a:xfrm>
            <a:off x="5607326" y="1810051"/>
            <a:ext cx="56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FF0000"/>
                </a:solidFill>
                <a:latin typeface="+mj-lt"/>
              </a:rPr>
              <a:t>2.</a:t>
            </a:r>
            <a:endParaRPr lang="en-US" sz="3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11ADE4-0375-4DFC-A786-469F97254D7C}"/>
              </a:ext>
            </a:extLst>
          </p:cNvPr>
          <p:cNvSpPr txBox="1"/>
          <p:nvPr/>
        </p:nvSpPr>
        <p:spPr>
          <a:xfrm>
            <a:off x="5607326" y="2398042"/>
            <a:ext cx="56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FF0000"/>
                </a:solidFill>
                <a:latin typeface="+mj-lt"/>
              </a:rPr>
              <a:t>3.</a:t>
            </a:r>
            <a:endParaRPr lang="en-US" sz="3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325894-B284-48C1-806E-2632609CDF44}"/>
              </a:ext>
            </a:extLst>
          </p:cNvPr>
          <p:cNvSpPr txBox="1"/>
          <p:nvPr/>
        </p:nvSpPr>
        <p:spPr>
          <a:xfrm>
            <a:off x="5594191" y="2963168"/>
            <a:ext cx="56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FF0000"/>
                </a:solidFill>
                <a:latin typeface="+mj-lt"/>
              </a:rPr>
              <a:t>4.</a:t>
            </a:r>
            <a:endParaRPr lang="en-US" sz="3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D6AFFA-9F40-4C4B-991B-79E8CAD8A438}"/>
              </a:ext>
            </a:extLst>
          </p:cNvPr>
          <p:cNvSpPr txBox="1"/>
          <p:nvPr/>
        </p:nvSpPr>
        <p:spPr>
          <a:xfrm>
            <a:off x="6904862" y="3614835"/>
            <a:ext cx="52641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vi-VN" sz="2800" b="1" kern="0" dirty="0">
                <a:latin typeface="Times New Roman" panose="02020603050405020304" pitchFamily="18" charset="0"/>
              </a:rPr>
              <a:t>Cạnh tranh trong nội bộ ngành:</a:t>
            </a:r>
            <a:endParaRPr lang="en-US" sz="2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E40C67-2EA4-4BAB-87FD-D8D49C76B451}"/>
              </a:ext>
            </a:extLst>
          </p:cNvPr>
          <p:cNvSpPr txBox="1"/>
          <p:nvPr/>
        </p:nvSpPr>
        <p:spPr>
          <a:xfrm>
            <a:off x="6904862" y="4685589"/>
            <a:ext cx="5264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vi-VN" sz="2800" b="1" kern="0" dirty="0">
                <a:latin typeface="Times New Roman" panose="02020603050405020304" pitchFamily="18" charset="0"/>
              </a:rPr>
              <a:t>Cạnh tranh giữa các ngành</a:t>
            </a:r>
            <a:endParaRPr lang="en-US" sz="2800" dirty="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C65683D6-C31E-4981-9115-73DEA1996626}"/>
              </a:ext>
            </a:extLst>
          </p:cNvPr>
          <p:cNvSpPr/>
          <p:nvPr/>
        </p:nvSpPr>
        <p:spPr>
          <a:xfrm>
            <a:off x="6725957" y="3619482"/>
            <a:ext cx="357809" cy="15005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DF894A-2168-42AF-9A55-E45C7E43E306}"/>
              </a:ext>
            </a:extLst>
          </p:cNvPr>
          <p:cNvSpPr txBox="1"/>
          <p:nvPr/>
        </p:nvSpPr>
        <p:spPr>
          <a:xfrm>
            <a:off x="5451753" y="5988380"/>
            <a:ext cx="6443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800" b="1" kern="0" dirty="0">
                <a:solidFill>
                  <a:srgbClr val="FF0000"/>
                </a:solidFill>
                <a:latin typeface="Tahoma"/>
              </a:rPr>
              <a:t>“ Thương trường như chiến trường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5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9" grpId="0"/>
      <p:bldP spid="50" grpId="0"/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1403976" y="1463618"/>
            <a:ext cx="3256988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09600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33086" y="280734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14:cNvPr>
              <p14:cNvContentPartPr/>
              <p14:nvPr/>
            </p14:nvContentPartPr>
            <p14:xfrm>
              <a:off x="5915705" y="1278577"/>
              <a:ext cx="338" cy="33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7255" y="1270127"/>
                <a:ext cx="16900" cy="169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2A7A8CB-18FF-4084-95D9-82DAE0E2AF22}"/>
              </a:ext>
            </a:extLst>
          </p:cNvPr>
          <p:cNvSpPr txBox="1"/>
          <p:nvPr/>
        </p:nvSpPr>
        <p:spPr>
          <a:xfrm>
            <a:off x="619364" y="275797"/>
            <a:ext cx="41461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ctr" defTabSz="8572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vi-VN" sz="2800" b="1" kern="0" dirty="0">
                <a:solidFill>
                  <a:srgbClr val="FF0000"/>
                </a:solidFill>
                <a:latin typeface="Tahoma"/>
              </a:rPr>
              <a:t>Cạnh tranh trong nội bộ ngành</a:t>
            </a:r>
            <a:endParaRPr kumimoji="0" lang="en-US" sz="1688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ADA3B1-9237-48F4-80A9-87E47BB3B6E1}"/>
              </a:ext>
            </a:extLst>
          </p:cNvPr>
          <p:cNvSpPr txBox="1"/>
          <p:nvPr/>
        </p:nvSpPr>
        <p:spPr>
          <a:xfrm>
            <a:off x="238540" y="1679434"/>
            <a:ext cx="3105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vi-VN" sz="2800" b="1" kern="0" dirty="0">
                <a:latin typeface="Tahoma"/>
                <a:ea typeface="+mj-ea"/>
                <a:cs typeface="+mj-cs"/>
              </a:rPr>
              <a:t>Khái niệm: </a:t>
            </a:r>
            <a:r>
              <a:rPr lang="en-US" sz="2800" b="1" kern="0" dirty="0">
                <a:latin typeface="Tahoma"/>
                <a:ea typeface="+mj-ea"/>
                <a:cs typeface="+mj-cs"/>
              </a:rPr>
              <a:t> </a:t>
            </a:r>
            <a:endParaRPr lang="en-US" sz="1688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5E115-FF72-45AB-9AD9-8D4FD773A01C}"/>
              </a:ext>
            </a:extLst>
          </p:cNvPr>
          <p:cNvSpPr txBox="1"/>
          <p:nvPr/>
        </p:nvSpPr>
        <p:spPr>
          <a:xfrm>
            <a:off x="133086" y="4335410"/>
            <a:ext cx="3105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vi-VN" sz="2800" b="1" kern="0" dirty="0">
                <a:latin typeface="Tahoma"/>
                <a:ea typeface="+mj-ea"/>
                <a:cs typeface="+mj-cs"/>
              </a:rPr>
              <a:t>Biện pháp: </a:t>
            </a:r>
            <a:r>
              <a:rPr lang="en-US" sz="2800" b="1" kern="0" dirty="0">
                <a:latin typeface="Tahoma"/>
                <a:ea typeface="+mj-ea"/>
                <a:cs typeface="+mj-cs"/>
              </a:rPr>
              <a:t> </a:t>
            </a:r>
            <a:endParaRPr lang="en-US" sz="1688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BBDDE-D854-4628-8643-3A8F77D47482}"/>
              </a:ext>
            </a:extLst>
          </p:cNvPr>
          <p:cNvSpPr txBox="1"/>
          <p:nvPr/>
        </p:nvSpPr>
        <p:spPr>
          <a:xfrm>
            <a:off x="8740374" y="609600"/>
            <a:ext cx="1834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Kết quả: 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D98EF-FD24-4F5F-8CD7-389F85FD4738}"/>
              </a:ext>
            </a:extLst>
          </p:cNvPr>
          <p:cNvSpPr txBox="1"/>
          <p:nvPr/>
        </p:nvSpPr>
        <p:spPr>
          <a:xfrm>
            <a:off x="409360" y="2040258"/>
            <a:ext cx="55675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625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vi-VN" sz="28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Là cạnh tranh giữa các chủ thể kinh doanh </a:t>
            </a:r>
            <a:r>
              <a:rPr lang="vi-VN" sz="2800" b="1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trong cùng một ngành</a:t>
            </a:r>
            <a:r>
              <a:rPr lang="vi-VN" sz="28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, cùng sản xuất một loại HH. Phương thức thực hiện </a:t>
            </a:r>
            <a:r>
              <a:rPr lang="vi-VN" sz="2800" b="1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lợi ích của doanh nghiệp </a:t>
            </a:r>
            <a:r>
              <a:rPr lang="vi-VN" sz="28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trong cùng một ngành SX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36B96-7627-4DF3-95DD-D70E3F9AD0F0}"/>
              </a:ext>
            </a:extLst>
          </p:cNvPr>
          <p:cNvSpPr txBox="1"/>
          <p:nvPr/>
        </p:nvSpPr>
        <p:spPr>
          <a:xfrm>
            <a:off x="519883" y="4786760"/>
            <a:ext cx="54569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8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- DN: đổi mới kỹ thuật, công nghệ,</a:t>
            </a:r>
          </a:p>
          <a:p>
            <a:pPr algn="just"/>
            <a:r>
              <a:rPr lang="vi-VN" sz="28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hợp lý hóa SX tăng NSLĐ =&gt; </a:t>
            </a:r>
            <a:r>
              <a:rPr lang="vi-VN" sz="2800" b="1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hạ giá trị cá biệt của HH &lt; Giá trị XH của HH.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302022-A9E6-4120-B08C-C40AB8E3AC74}"/>
              </a:ext>
            </a:extLst>
          </p:cNvPr>
          <p:cNvSpPr txBox="1"/>
          <p:nvPr/>
        </p:nvSpPr>
        <p:spPr>
          <a:xfrm>
            <a:off x="6288579" y="5081927"/>
            <a:ext cx="1603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 kern="0" dirty="0">
                <a:latin typeface="Tahoma"/>
                <a:ea typeface="+mj-ea"/>
                <a:cs typeface="+mj-cs"/>
              </a:rPr>
              <a:t>Gía trị </a:t>
            </a:r>
          </a:p>
          <a:p>
            <a:pPr algn="ctr"/>
            <a:r>
              <a:rPr lang="vi-VN" sz="2800" b="1" kern="0" dirty="0">
                <a:latin typeface="Tahoma"/>
                <a:ea typeface="+mj-ea"/>
                <a:cs typeface="+mj-cs"/>
              </a:rPr>
              <a:t>cá biệt: </a:t>
            </a:r>
            <a:r>
              <a:rPr lang="en-US" sz="2800" b="1" kern="0" dirty="0">
                <a:latin typeface="Tahoma"/>
                <a:ea typeface="+mj-ea"/>
                <a:cs typeface="+mj-cs"/>
              </a:rPr>
              <a:t> </a:t>
            </a:r>
            <a:endParaRPr lang="en-US" sz="1688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E89EF-2EA8-4EFE-9DB1-48DE66F47814}"/>
              </a:ext>
            </a:extLst>
          </p:cNvPr>
          <p:cNvSpPr txBox="1"/>
          <p:nvPr/>
        </p:nvSpPr>
        <p:spPr>
          <a:xfrm>
            <a:off x="7915310" y="4013675"/>
            <a:ext cx="24245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GÍA TRỊ THỊ TRƯỜNG </a:t>
            </a:r>
          </a:p>
          <a:p>
            <a:pPr algn="ctr"/>
            <a:r>
              <a:rPr lang="vi-VN" sz="2400" b="1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(giá trị xã hội) </a:t>
            </a:r>
            <a:r>
              <a:rPr lang="en-US" sz="2400" b="1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1D51D2-FB07-47F4-9C95-1F3097BFDD9F}"/>
              </a:ext>
            </a:extLst>
          </p:cNvPr>
          <p:cNvSpPr txBox="1"/>
          <p:nvPr/>
        </p:nvSpPr>
        <p:spPr>
          <a:xfrm>
            <a:off x="9576422" y="2926388"/>
            <a:ext cx="2424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Gía cả thị trường: 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C91C6F21-ED56-497B-8717-EA93A3B4D4F2}"/>
              </a:ext>
            </a:extLst>
          </p:cNvPr>
          <p:cNvSpPr/>
          <p:nvPr/>
        </p:nvSpPr>
        <p:spPr>
          <a:xfrm>
            <a:off x="10411067" y="5488459"/>
            <a:ext cx="1589951" cy="1134896"/>
          </a:xfrm>
          <a:prstGeom prst="cloud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375" dirty="0"/>
              <a:t>VD?</a:t>
            </a:r>
            <a:endParaRPr lang="en-US" sz="3375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917320-7A48-4ADC-95FE-D5CB57293D03}"/>
              </a:ext>
            </a:extLst>
          </p:cNvPr>
          <p:cNvSpPr txBox="1"/>
          <p:nvPr/>
        </p:nvSpPr>
        <p:spPr>
          <a:xfrm>
            <a:off x="6490775" y="1096243"/>
            <a:ext cx="52355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8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vi-VN" sz="2400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Xác định GTTT là cơ sở để xác định GCTT của HH. Còn GCTT là hình thức biểu hiện bằng tiền của GTTT. GCTT do GTTT quyết định.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A8C5474-76F2-412A-98B4-CB236D47E83A}"/>
              </a:ext>
            </a:extLst>
          </p:cNvPr>
          <p:cNvCxnSpPr>
            <a:stCxn id="26" idx="0"/>
            <a:endCxn id="27" idx="1"/>
          </p:cNvCxnSpPr>
          <p:nvPr/>
        </p:nvCxnSpPr>
        <p:spPr>
          <a:xfrm rot="5400000" flipH="1" flipV="1">
            <a:off x="7299486" y="4466103"/>
            <a:ext cx="406532" cy="825116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F9A58E61-94A7-43D2-887E-7E1184F26BB5}"/>
              </a:ext>
            </a:extLst>
          </p:cNvPr>
          <p:cNvCxnSpPr>
            <a:stCxn id="27" idx="0"/>
            <a:endCxn id="28" idx="1"/>
          </p:cNvCxnSpPr>
          <p:nvPr/>
        </p:nvCxnSpPr>
        <p:spPr>
          <a:xfrm rot="5400000" flipH="1" flipV="1">
            <a:off x="9046899" y="3484152"/>
            <a:ext cx="610233" cy="448814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3A00EF-2031-4B4F-BE0A-CCA9EBE74793}"/>
              </a:ext>
            </a:extLst>
          </p:cNvPr>
          <p:cNvCxnSpPr/>
          <p:nvPr/>
        </p:nvCxnSpPr>
        <p:spPr>
          <a:xfrm>
            <a:off x="6096000" y="371068"/>
            <a:ext cx="0" cy="6064747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32984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2" grpId="0"/>
      <p:bldP spid="23" grpId="0"/>
      <p:bldP spid="25" grpId="0"/>
      <p:bldP spid="26" grpId="0"/>
      <p:bldP spid="27" grpId="0"/>
      <p:bldP spid="28" grpId="0"/>
      <p:bldP spid="29" grpId="0" animBg="1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1403976" y="1463618"/>
            <a:ext cx="3256988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09600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33086" y="280734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14:cNvPr>
              <p14:cNvContentPartPr/>
              <p14:nvPr/>
            </p14:nvContentPartPr>
            <p14:xfrm>
              <a:off x="5915705" y="1278577"/>
              <a:ext cx="338" cy="33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7255" y="1270127"/>
                <a:ext cx="16900" cy="169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2A7A8CB-18FF-4084-95D9-82DAE0E2AF22}"/>
              </a:ext>
            </a:extLst>
          </p:cNvPr>
          <p:cNvSpPr txBox="1"/>
          <p:nvPr/>
        </p:nvSpPr>
        <p:spPr>
          <a:xfrm>
            <a:off x="619364" y="275797"/>
            <a:ext cx="41461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ctr" defTabSz="8572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vi-VN" sz="2800" b="1" kern="0" dirty="0">
                <a:solidFill>
                  <a:srgbClr val="FF0000"/>
                </a:solidFill>
                <a:latin typeface="Tahoma"/>
              </a:rPr>
              <a:t>Cạnh tranh giữa các ngành</a:t>
            </a:r>
            <a:endParaRPr kumimoji="0" lang="en-US" sz="1688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ADA3B1-9237-48F4-80A9-87E47BB3B6E1}"/>
              </a:ext>
            </a:extLst>
          </p:cNvPr>
          <p:cNvSpPr txBox="1"/>
          <p:nvPr/>
        </p:nvSpPr>
        <p:spPr>
          <a:xfrm>
            <a:off x="238540" y="1679434"/>
            <a:ext cx="3105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vi-VN" sz="2800" b="1" kern="0" dirty="0">
                <a:latin typeface="Tahoma"/>
                <a:ea typeface="+mj-ea"/>
                <a:cs typeface="+mj-cs"/>
              </a:rPr>
              <a:t>Khái niệm: </a:t>
            </a:r>
            <a:r>
              <a:rPr lang="en-US" sz="2800" b="1" kern="0" dirty="0">
                <a:latin typeface="Tahoma"/>
                <a:ea typeface="+mj-ea"/>
                <a:cs typeface="+mj-cs"/>
              </a:rPr>
              <a:t> </a:t>
            </a:r>
            <a:endParaRPr lang="en-US" sz="1688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5E115-FF72-45AB-9AD9-8D4FD773A01C}"/>
              </a:ext>
            </a:extLst>
          </p:cNvPr>
          <p:cNvSpPr txBox="1"/>
          <p:nvPr/>
        </p:nvSpPr>
        <p:spPr>
          <a:xfrm>
            <a:off x="185813" y="3990648"/>
            <a:ext cx="3105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vi-VN" sz="2800" b="1" kern="0" dirty="0">
                <a:latin typeface="Tahoma"/>
                <a:ea typeface="+mj-ea"/>
                <a:cs typeface="+mj-cs"/>
              </a:rPr>
              <a:t>Biện pháp: </a:t>
            </a:r>
            <a:r>
              <a:rPr lang="en-US" sz="2800" b="1" kern="0" dirty="0">
                <a:latin typeface="Tahoma"/>
                <a:ea typeface="+mj-ea"/>
                <a:cs typeface="+mj-cs"/>
              </a:rPr>
              <a:t> </a:t>
            </a:r>
            <a:endParaRPr lang="en-US" sz="1688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BBDDE-D854-4628-8643-3A8F77D47482}"/>
              </a:ext>
            </a:extLst>
          </p:cNvPr>
          <p:cNvSpPr txBox="1"/>
          <p:nvPr/>
        </p:nvSpPr>
        <p:spPr>
          <a:xfrm>
            <a:off x="8740374" y="609600"/>
            <a:ext cx="1834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Kết quả: 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302022-A9E6-4120-B08C-C40AB8E3AC74}"/>
              </a:ext>
            </a:extLst>
          </p:cNvPr>
          <p:cNvSpPr txBox="1"/>
          <p:nvPr/>
        </p:nvSpPr>
        <p:spPr>
          <a:xfrm>
            <a:off x="9772048" y="5200614"/>
            <a:ext cx="1603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 kern="0" dirty="0">
                <a:latin typeface="Tahoma"/>
                <a:ea typeface="+mj-ea"/>
                <a:cs typeface="+mj-cs"/>
              </a:rPr>
              <a:t>Ngành B: </a:t>
            </a:r>
            <a:r>
              <a:rPr lang="en-US" sz="2800" b="1" kern="0" dirty="0">
                <a:latin typeface="Tahoma"/>
                <a:ea typeface="+mj-ea"/>
                <a:cs typeface="+mj-cs"/>
              </a:rPr>
              <a:t> </a:t>
            </a:r>
            <a:endParaRPr lang="en-US" sz="1688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1D51D2-FB07-47F4-9C95-1F3097BFDD9F}"/>
              </a:ext>
            </a:extLst>
          </p:cNvPr>
          <p:cNvSpPr txBox="1"/>
          <p:nvPr/>
        </p:nvSpPr>
        <p:spPr>
          <a:xfrm>
            <a:off x="7896236" y="3593517"/>
            <a:ext cx="2424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Ngành</a:t>
            </a:r>
          </a:p>
          <a:p>
            <a:pPr algn="ctr"/>
            <a:r>
              <a:rPr lang="vi-VN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C: </a:t>
            </a:r>
            <a:r>
              <a:rPr lang="en-US" sz="2800" b="1" kern="0" dirty="0">
                <a:solidFill>
                  <a:srgbClr val="FF0000"/>
                </a:solidFill>
                <a:latin typeface="Tahoma"/>
                <a:ea typeface="+mj-ea"/>
                <a:cs typeface="+mj-cs"/>
              </a:rPr>
              <a:t> </a:t>
            </a:r>
            <a:endParaRPr lang="en-US" sz="1688" dirty="0">
              <a:solidFill>
                <a:srgbClr val="FF0000"/>
              </a:solidFill>
            </a:endParaRP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C91C6F21-ED56-497B-8717-EA93A3B4D4F2}"/>
              </a:ext>
            </a:extLst>
          </p:cNvPr>
          <p:cNvSpPr/>
          <p:nvPr/>
        </p:nvSpPr>
        <p:spPr>
          <a:xfrm>
            <a:off x="10573663" y="119124"/>
            <a:ext cx="1274345" cy="973286"/>
          </a:xfrm>
          <a:prstGeom prst="cloud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375" dirty="0"/>
              <a:t>VD?</a:t>
            </a:r>
            <a:endParaRPr lang="en-US" sz="3375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917320-7A48-4ADC-95FE-D5CB57293D03}"/>
              </a:ext>
            </a:extLst>
          </p:cNvPr>
          <p:cNvSpPr txBox="1"/>
          <p:nvPr/>
        </p:nvSpPr>
        <p:spPr>
          <a:xfrm>
            <a:off x="6490775" y="1096243"/>
            <a:ext cx="52355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8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vi-VN" sz="2400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Hình thành nên </a:t>
            </a:r>
            <a:r>
              <a:rPr lang="vi-VN" sz="2400" b="1" i="1" u="sng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tỷ suất lợi nhuận bình quân</a:t>
            </a:r>
            <a:r>
              <a:rPr lang="vi-VN" sz="2400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(mức sinh lời trungbình giữa các ngành)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3A00EF-2031-4B4F-BE0A-CCA9EBE74793}"/>
              </a:ext>
            </a:extLst>
          </p:cNvPr>
          <p:cNvCxnSpPr/>
          <p:nvPr/>
        </p:nvCxnSpPr>
        <p:spPr>
          <a:xfrm>
            <a:off x="6096000" y="371068"/>
            <a:ext cx="0" cy="6064747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1EC9F1-1950-4131-8F07-2D195089C717}"/>
              </a:ext>
            </a:extLst>
          </p:cNvPr>
          <p:cNvSpPr txBox="1"/>
          <p:nvPr/>
        </p:nvSpPr>
        <p:spPr>
          <a:xfrm>
            <a:off x="238540" y="2056278"/>
            <a:ext cx="52355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8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vi-VN" sz="2400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Là cạnh tranh giữa các chủ thể SX KD giữa các ngành khác nhau – cạnh tranh mức đầu tư sinh lời có lợi nhất giữa các ngành.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6314FA-F27E-4B96-909B-3F1CB642E328}"/>
              </a:ext>
            </a:extLst>
          </p:cNvPr>
          <p:cNvSpPr txBox="1"/>
          <p:nvPr/>
        </p:nvSpPr>
        <p:spPr>
          <a:xfrm>
            <a:off x="363386" y="4547624"/>
            <a:ext cx="523551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8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vi-VN" sz="2400" i="1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DN tự do di chuyển nguồn lực của mình từ ngành này sang ngành khác, vào các ngành SX kinh doanh khác nhau.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F373EF-CE65-445A-B3B6-C779C70C8B36}"/>
              </a:ext>
            </a:extLst>
          </p:cNvPr>
          <p:cNvSpPr txBox="1"/>
          <p:nvPr/>
        </p:nvSpPr>
        <p:spPr>
          <a:xfrm>
            <a:off x="6664881" y="5284703"/>
            <a:ext cx="1603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 kern="0" dirty="0">
                <a:latin typeface="Tahoma"/>
                <a:ea typeface="+mj-ea"/>
                <a:cs typeface="+mj-cs"/>
              </a:rPr>
              <a:t>Ngành A: </a:t>
            </a:r>
            <a:r>
              <a:rPr lang="en-US" sz="2800" b="1" kern="0" dirty="0">
                <a:latin typeface="Tahoma"/>
                <a:ea typeface="+mj-ea"/>
                <a:cs typeface="+mj-cs"/>
              </a:rPr>
              <a:t> </a:t>
            </a:r>
            <a:endParaRPr lang="en-US" sz="1688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69CC2-C238-483C-BB8C-187F5F6FD6B7}"/>
              </a:ext>
            </a:extLst>
          </p:cNvPr>
          <p:cNvSpPr txBox="1"/>
          <p:nvPr/>
        </p:nvSpPr>
        <p:spPr>
          <a:xfrm>
            <a:off x="7896236" y="5824980"/>
            <a:ext cx="902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FF0000"/>
                </a:solidFill>
                <a:latin typeface="+mj-lt"/>
              </a:rPr>
              <a:t>p’1</a:t>
            </a:r>
            <a:endParaRPr lang="en-US" sz="32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D7378-3486-4261-BCBA-817F2FA6D2D5}"/>
              </a:ext>
            </a:extLst>
          </p:cNvPr>
          <p:cNvSpPr txBox="1"/>
          <p:nvPr/>
        </p:nvSpPr>
        <p:spPr>
          <a:xfrm>
            <a:off x="10276664" y="4609143"/>
            <a:ext cx="902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FF0000"/>
                </a:solidFill>
                <a:latin typeface="+mj-lt"/>
              </a:rPr>
              <a:t>p’2</a:t>
            </a:r>
            <a:endParaRPr lang="en-US" sz="32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87914B-44BC-4464-BABE-0FC056359DC3}"/>
              </a:ext>
            </a:extLst>
          </p:cNvPr>
          <p:cNvSpPr txBox="1"/>
          <p:nvPr/>
        </p:nvSpPr>
        <p:spPr>
          <a:xfrm>
            <a:off x="7531037" y="3531998"/>
            <a:ext cx="902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FF0000"/>
                </a:solidFill>
                <a:latin typeface="+mj-lt"/>
              </a:rPr>
              <a:t>p’3</a:t>
            </a:r>
            <a:endParaRPr lang="en-US" sz="32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B04A98-8668-489D-A782-730319CEF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689" y="2681049"/>
            <a:ext cx="4584589" cy="859611"/>
          </a:xfrm>
          <a:prstGeom prst="rect">
            <a:avLst/>
          </a:prstGeom>
        </p:spPr>
      </p:pic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DC8108D7-37DF-48C8-9377-9DFF7C44A308}"/>
              </a:ext>
            </a:extLst>
          </p:cNvPr>
          <p:cNvSpPr/>
          <p:nvPr/>
        </p:nvSpPr>
        <p:spPr>
          <a:xfrm rot="19548778">
            <a:off x="8761955" y="5784172"/>
            <a:ext cx="1289610" cy="45630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C0084B71-279F-4F86-AC20-854B21345E6F}"/>
              </a:ext>
            </a:extLst>
          </p:cNvPr>
          <p:cNvSpPr/>
          <p:nvPr/>
        </p:nvSpPr>
        <p:spPr>
          <a:xfrm rot="13676511">
            <a:off x="9993155" y="3969045"/>
            <a:ext cx="1066859" cy="38312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Up 26">
            <a:extLst>
              <a:ext uri="{FF2B5EF4-FFF2-40B4-BE49-F238E27FC236}">
                <a16:creationId xmlns:a16="http://schemas.microsoft.com/office/drawing/2014/main" id="{F9670EFE-B633-4DB8-8657-FB8C2145365E}"/>
              </a:ext>
            </a:extLst>
          </p:cNvPr>
          <p:cNvSpPr/>
          <p:nvPr/>
        </p:nvSpPr>
        <p:spPr>
          <a:xfrm rot="6495214">
            <a:off x="6389792" y="4368678"/>
            <a:ext cx="1186815" cy="46961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5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  <p:bldP spid="26" grpId="0"/>
      <p:bldP spid="28" grpId="0"/>
      <p:bldP spid="29" grpId="0" animBg="1"/>
      <p:bldP spid="30" grpId="0"/>
      <p:bldP spid="18" grpId="0"/>
      <p:bldP spid="20" grpId="0"/>
      <p:bldP spid="16" grpId="0"/>
      <p:bldP spid="32" grpId="0"/>
      <p:bldP spid="33" grpId="0"/>
      <p:bldP spid="24" grpId="0" animBg="1"/>
      <p:bldP spid="25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1156644" y="1349839"/>
            <a:ext cx="3256988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09600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33086" y="280734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14:cNvPr>
              <p14:cNvContentPartPr/>
              <p14:nvPr/>
            </p14:nvContentPartPr>
            <p14:xfrm>
              <a:off x="5915705" y="1278577"/>
              <a:ext cx="338" cy="33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7255" y="1270127"/>
                <a:ext cx="16900" cy="1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0129B3-7DAB-411E-8C2B-132C15008A03}"/>
                  </a:ext>
                </a:extLst>
              </p14:cNvPr>
              <p14:cNvContentPartPr/>
              <p14:nvPr/>
            </p14:nvContentPartPr>
            <p14:xfrm>
              <a:off x="5067785" y="942635"/>
              <a:ext cx="585225" cy="5082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0129B3-7DAB-411E-8C2B-132C15008A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04800" y="879641"/>
                <a:ext cx="710836" cy="633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BCE443F-C7D9-4833-8238-76B4F609E5E5}"/>
                  </a:ext>
                </a:extLst>
              </p14:cNvPr>
              <p14:cNvContentPartPr/>
              <p14:nvPr/>
            </p14:nvContentPartPr>
            <p14:xfrm>
              <a:off x="5067785" y="2299186"/>
              <a:ext cx="602100" cy="43132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BCE443F-C7D9-4833-8238-76B4F609E5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4841" y="2236179"/>
                <a:ext cx="727627" cy="556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A06DBFC-A542-4A62-B99B-0B4DFAD50972}"/>
                  </a:ext>
                </a:extLst>
              </p14:cNvPr>
              <p14:cNvContentPartPr/>
              <p14:nvPr/>
            </p14:nvContentPartPr>
            <p14:xfrm>
              <a:off x="5188144" y="3488451"/>
              <a:ext cx="500513" cy="42592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A06DBFC-A542-4A62-B99B-0B4DFAD509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25130" y="3425444"/>
                <a:ext cx="626181" cy="551578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F153C5A-8662-41A5-95A0-2A578CA3F93C}"/>
              </a:ext>
            </a:extLst>
          </p:cNvPr>
          <p:cNvSpPr/>
          <p:nvPr/>
        </p:nvSpPr>
        <p:spPr>
          <a:xfrm>
            <a:off x="542676" y="476582"/>
            <a:ext cx="4067583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marL="457200" marR="0" lvl="0" indent="-457200" algn="just" defTabSz="13698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vi-VN" sz="28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 động của cạnh tranh trong nền KTTT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9396D1-6732-46EF-AC6E-566C5E2A1408}"/>
              </a:ext>
            </a:extLst>
          </p:cNvPr>
          <p:cNvSpPr/>
          <p:nvPr/>
        </p:nvSpPr>
        <p:spPr>
          <a:xfrm>
            <a:off x="542676" y="1846736"/>
            <a:ext cx="3870956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marL="0" marR="0" lvl="0" indent="0" algn="just" defTabSz="13698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vi-VN" sz="30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 động tích cực của cạnh tranh</a:t>
            </a:r>
            <a:r>
              <a:rPr kumimoji="0" lang="vi-VN" sz="3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3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Vai trò của Nhà nước và kinh tế nhà nước trong nền kinh tế thị trường">
            <a:extLst>
              <a:ext uri="{FF2B5EF4-FFF2-40B4-BE49-F238E27FC236}">
                <a16:creationId xmlns:a16="http://schemas.microsoft.com/office/drawing/2014/main" id="{7C0E1D7E-CF67-4E77-B3E8-F7CCA2C48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40" y="3023956"/>
            <a:ext cx="3916301" cy="34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F2584B-408B-4486-9267-C1823661BF64}"/>
              </a:ext>
            </a:extLst>
          </p:cNvPr>
          <p:cNvSpPr/>
          <p:nvPr/>
        </p:nvSpPr>
        <p:spPr>
          <a:xfrm>
            <a:off x="6324039" y="767377"/>
            <a:ext cx="4979727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marL="0" marR="0" lvl="0" indent="0" algn="just" defTabSz="13698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vi-VN" sz="30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Cạnh tranh thúc đẩy sự </a:t>
            </a:r>
            <a:r>
              <a:rPr lang="vi-VN" sz="3000" b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của LLSX</a:t>
            </a:r>
            <a:endParaRPr kumimoji="0" lang="en-US" sz="3000" b="1" i="0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CDB0BD-7728-41C5-AB67-102C3B3CFACE}"/>
              </a:ext>
            </a:extLst>
          </p:cNvPr>
          <p:cNvSpPr/>
          <p:nvPr/>
        </p:nvSpPr>
        <p:spPr>
          <a:xfrm>
            <a:off x="6045572" y="3688437"/>
            <a:ext cx="5536659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marL="0" marR="0" lvl="0" indent="0" algn="just" defTabSz="13698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vi-VN" sz="30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Cạnh tranh là cơ chế điều chỉnh linh hoạt việc </a:t>
            </a:r>
            <a:r>
              <a:rPr lang="vi-VN" sz="3000" b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bổ các nguồn lực</a:t>
            </a:r>
            <a:endParaRPr kumimoji="0" lang="en-US" sz="3000" b="1" i="0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12F61B-9B32-41B2-810A-F0E03D1F5A3B}"/>
              </a:ext>
            </a:extLst>
          </p:cNvPr>
          <p:cNvSpPr/>
          <p:nvPr/>
        </p:nvSpPr>
        <p:spPr>
          <a:xfrm>
            <a:off x="6204767" y="2062398"/>
            <a:ext cx="4979727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marL="0" marR="0" lvl="0" indent="0" algn="just" defTabSz="13698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vi-VN" sz="30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Cạnh tranh thúc đẩy phát triển nền KTTT</a:t>
            </a:r>
            <a:endParaRPr kumimoji="0" lang="en-US" sz="3000" b="1" i="0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D21E9D-DEB2-4D31-84F3-4ABCDB679EF6}"/>
              </a:ext>
            </a:extLst>
          </p:cNvPr>
          <p:cNvSpPr/>
          <p:nvPr/>
        </p:nvSpPr>
        <p:spPr>
          <a:xfrm>
            <a:off x="6045572" y="5173485"/>
            <a:ext cx="5536659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marL="0" marR="0" lvl="0" indent="0" algn="just" defTabSz="13698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vi-VN" sz="30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Cạnh tranh thúc đẩy </a:t>
            </a:r>
            <a:r>
              <a:rPr lang="vi-VN" sz="3000" b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 lực thỏa mãn nhu cầu xã hội</a:t>
            </a:r>
            <a:endParaRPr kumimoji="0" lang="en-US" sz="3000" b="1" i="0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F5F3C0-0A25-4A1D-9AAE-DFDB53088600}"/>
                  </a:ext>
                </a:extLst>
              </p14:cNvPr>
              <p14:cNvContentPartPr/>
              <p14:nvPr/>
            </p14:nvContentPartPr>
            <p14:xfrm>
              <a:off x="5188594" y="5102654"/>
              <a:ext cx="500063" cy="42545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F5F3C0-0A25-4A1D-9AAE-DFDB530886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25636" y="5039718"/>
                <a:ext cx="625618" cy="550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25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1156644" y="1349839"/>
            <a:ext cx="3256988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09600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33086" y="280734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14:cNvPr>
              <p14:cNvContentPartPr/>
              <p14:nvPr/>
            </p14:nvContentPartPr>
            <p14:xfrm>
              <a:off x="5915705" y="1278577"/>
              <a:ext cx="338" cy="33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7255" y="1270127"/>
                <a:ext cx="16900" cy="1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0129B3-7DAB-411E-8C2B-132C15008A03}"/>
                  </a:ext>
                </a:extLst>
              </p14:cNvPr>
              <p14:cNvContentPartPr/>
              <p14:nvPr/>
            </p14:nvContentPartPr>
            <p14:xfrm>
              <a:off x="5299613" y="1300567"/>
              <a:ext cx="585225" cy="5082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0129B3-7DAB-411E-8C2B-132C15008A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6628" y="1237573"/>
                <a:ext cx="710836" cy="633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BCE443F-C7D9-4833-8238-76B4F609E5E5}"/>
                  </a:ext>
                </a:extLst>
              </p14:cNvPr>
              <p14:cNvContentPartPr/>
              <p14:nvPr/>
            </p14:nvContentPartPr>
            <p14:xfrm>
              <a:off x="5247217" y="3001962"/>
              <a:ext cx="602100" cy="43132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BCE443F-C7D9-4833-8238-76B4F609E5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4273" y="2938955"/>
                <a:ext cx="727627" cy="556978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F153C5A-8662-41A5-95A0-2A578CA3F93C}"/>
              </a:ext>
            </a:extLst>
          </p:cNvPr>
          <p:cNvSpPr/>
          <p:nvPr/>
        </p:nvSpPr>
        <p:spPr>
          <a:xfrm>
            <a:off x="542676" y="476582"/>
            <a:ext cx="4067583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marL="457200" marR="0" lvl="0" indent="-457200" algn="just" defTabSz="13698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Tác động của cạnh tranh trong nền KTTT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9396D1-6732-46EF-AC6E-566C5E2A1408}"/>
              </a:ext>
            </a:extLst>
          </p:cNvPr>
          <p:cNvSpPr/>
          <p:nvPr/>
        </p:nvSpPr>
        <p:spPr>
          <a:xfrm>
            <a:off x="746083" y="1846736"/>
            <a:ext cx="3864175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marL="0" marR="0" lvl="0" indent="0" algn="just" defTabSz="13698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 </a:t>
            </a:r>
            <a:r>
              <a:rPr kumimoji="0" lang="vi-VN" sz="3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Tác động tiêu cực của cạnh tranh </a:t>
            </a:r>
            <a:endParaRPr kumimoji="0" lang="en-US" sz="3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F2584B-408B-4486-9267-C1823661BF64}"/>
              </a:ext>
            </a:extLst>
          </p:cNvPr>
          <p:cNvSpPr/>
          <p:nvPr/>
        </p:nvSpPr>
        <p:spPr>
          <a:xfrm>
            <a:off x="6466189" y="1690526"/>
            <a:ext cx="4979727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marL="0" marR="0" lvl="0" indent="0" algn="just" defTabSz="13698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Cạnh</a:t>
            </a:r>
            <a:r>
              <a:rPr kumimoji="0" lang="vi-VN" sz="3000" b="1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tranh không lành mạnh gây tổn hại môi trường KD</a:t>
            </a:r>
            <a:endParaRPr kumimoji="0" lang="en-US" sz="3000" b="1" i="0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F5F3C0-0A25-4A1D-9AAE-DFDB53088600}"/>
                  </a:ext>
                </a:extLst>
              </p14:cNvPr>
              <p14:cNvContentPartPr/>
              <p14:nvPr/>
            </p14:nvContentPartPr>
            <p14:xfrm>
              <a:off x="5320426" y="4586084"/>
              <a:ext cx="500063" cy="42545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F5F3C0-0A25-4A1D-9AAE-DFDB530886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57468" y="4523148"/>
                <a:ext cx="625618" cy="550963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7CB4E9D-67DB-470E-9844-F3BD358F9E84}"/>
              </a:ext>
            </a:extLst>
          </p:cNvPr>
          <p:cNvSpPr/>
          <p:nvPr/>
        </p:nvSpPr>
        <p:spPr>
          <a:xfrm>
            <a:off x="6307162" y="3001962"/>
            <a:ext cx="5138754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marL="0" marR="0" lvl="0" indent="0" algn="just" defTabSz="13698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Cạnh</a:t>
            </a:r>
            <a:r>
              <a:rPr kumimoji="0" lang="vi-VN" sz="3000" b="1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tranh không lành mạnh gây lãng phí nguồn lực</a:t>
            </a:r>
            <a:endParaRPr kumimoji="0" lang="en-US" sz="3000" b="1" i="0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249598-DB13-4C64-8F21-6D3E4E4B37EC}"/>
              </a:ext>
            </a:extLst>
          </p:cNvPr>
          <p:cNvSpPr/>
          <p:nvPr/>
        </p:nvSpPr>
        <p:spPr>
          <a:xfrm>
            <a:off x="6307161" y="5167474"/>
            <a:ext cx="5138754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marL="0" marR="0" lvl="0" indent="0" algn="just" defTabSz="13698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Cạnh</a:t>
            </a:r>
            <a:r>
              <a:rPr kumimoji="0" lang="vi-VN" sz="3000" b="1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tranh không lành mạnh gây tổn hại phúc lợi XH</a:t>
            </a:r>
            <a:endParaRPr kumimoji="0" lang="en-US" sz="3000" b="1" i="0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EFC59-0EB5-4881-BE54-16A8DF963A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722" y="2889083"/>
            <a:ext cx="4067583" cy="34923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5331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8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46B7B4-31F5-4871-B976-0C5DCDCEC35A}"/>
              </a:ext>
            </a:extLst>
          </p:cNvPr>
          <p:cNvCxnSpPr/>
          <p:nvPr/>
        </p:nvCxnSpPr>
        <p:spPr>
          <a:xfrm>
            <a:off x="132522" y="162392"/>
            <a:ext cx="0" cy="1335104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9E2C16-F3F0-437B-89E2-178A23A17EB6}"/>
              </a:ext>
            </a:extLst>
          </p:cNvPr>
          <p:cNvCxnSpPr/>
          <p:nvPr/>
        </p:nvCxnSpPr>
        <p:spPr>
          <a:xfrm>
            <a:off x="238529" y="436357"/>
            <a:ext cx="0" cy="1335104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EA499C-F1FD-49AA-B496-ABC2AFE3F72B}"/>
              </a:ext>
            </a:extLst>
          </p:cNvPr>
          <p:cNvCxnSpPr/>
          <p:nvPr/>
        </p:nvCxnSpPr>
        <p:spPr>
          <a:xfrm>
            <a:off x="1003673" y="1771461"/>
            <a:ext cx="254441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FCB79-BC83-410B-8FEE-23A3D49E3ED2}"/>
              </a:ext>
            </a:extLst>
          </p:cNvPr>
          <p:cNvSpPr/>
          <p:nvPr/>
        </p:nvSpPr>
        <p:spPr>
          <a:xfrm>
            <a:off x="484214" y="436357"/>
            <a:ext cx="4039098" cy="1335103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algn="just"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2.2.2.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 trường</a:t>
            </a:r>
            <a:endParaRPr lang="en-US" sz="3000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F053B3E5-19C3-4A0C-9D3E-D1F91152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049" y="661194"/>
            <a:ext cx="7420422" cy="540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06BD04ED-A01C-457C-9687-407976543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3" y="2348880"/>
            <a:ext cx="3936656" cy="407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296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7B89AB-5605-4D5A-BA84-826B7133DA95}"/>
              </a:ext>
            </a:extLst>
          </p:cNvPr>
          <p:cNvSpPr txBox="1"/>
          <p:nvPr/>
        </p:nvSpPr>
        <p:spPr>
          <a:xfrm>
            <a:off x="6094409" y="1722427"/>
            <a:ext cx="3179593" cy="2328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1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5001" dirty="0">
                <a:solidFill>
                  <a:srgbClr val="5FCBEF"/>
                </a:solidFill>
                <a:latin typeface="Trebuchet MS" panose="020B0603020202020204"/>
              </a:rPr>
              <a:t>KẾT THÚC CHƯƠNG </a:t>
            </a:r>
            <a:r>
              <a:rPr lang="vi-VN" altLang="en-US" sz="5001" dirty="0">
                <a:solidFill>
                  <a:srgbClr val="5FCBEF"/>
                </a:solidFill>
                <a:latin typeface="Trebuchet MS" panose="020B0603020202020204"/>
              </a:rPr>
              <a:t>2</a:t>
            </a:r>
            <a:endParaRPr lang="en-US" altLang="en-US" sz="5001" dirty="0">
              <a:solidFill>
                <a:srgbClr val="5FCBEF"/>
              </a:solidFill>
              <a:latin typeface="Trebuchet MS" panose="020B0603020202020204"/>
            </a:endParaRPr>
          </a:p>
          <a:p>
            <a:pPr algn="r" defTabSz="457214">
              <a:lnSpc>
                <a:spcPct val="90000"/>
              </a:lnSpc>
              <a:spcAft>
                <a:spcPts val="600"/>
              </a:spcAft>
              <a:defRPr/>
            </a:pPr>
            <a:endParaRPr lang="en-US" altLang="en-US" sz="5001" dirty="0">
              <a:solidFill>
                <a:srgbClr val="5FCBEF"/>
              </a:solidFill>
              <a:latin typeface="Trebuchet MS" panose="020B0603020202020204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3F0330A-8886-4843-A1F6-E7653E03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0920" y="835015"/>
            <a:ext cx="4631468" cy="248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3">
            <a:extLst>
              <a:ext uri="{FF2B5EF4-FFF2-40B4-BE49-F238E27FC236}">
                <a16:creationId xmlns:a16="http://schemas.microsoft.com/office/drawing/2014/main" id="{391624AF-D8B1-421C-875A-94DE207CD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028" y="3552489"/>
            <a:ext cx="4740714" cy="248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A25925-4CFF-4280-86A7-38F14233C7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263877"/>
              </p:ext>
            </p:extLst>
          </p:nvPr>
        </p:nvGraphicFramePr>
        <p:xfrm>
          <a:off x="552529" y="1704147"/>
          <a:ext cx="1108694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521389D9-6F72-4EB9-B05B-35DAACB01767}"/>
              </a:ext>
            </a:extLst>
          </p:cNvPr>
          <p:cNvGrpSpPr/>
          <p:nvPr/>
        </p:nvGrpSpPr>
        <p:grpSpPr>
          <a:xfrm>
            <a:off x="20212" y="43098"/>
            <a:ext cx="12025660" cy="1065312"/>
            <a:chOff x="20212" y="78268"/>
            <a:chExt cx="12025660" cy="10653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C04221-F893-45A6-BD42-D4E677B5DD12}"/>
                </a:ext>
              </a:extLst>
            </p:cNvPr>
            <p:cNvGrpSpPr/>
            <p:nvPr/>
          </p:nvGrpSpPr>
          <p:grpSpPr>
            <a:xfrm>
              <a:off x="20212" y="78268"/>
              <a:ext cx="12025660" cy="1065312"/>
              <a:chOff x="0" y="0"/>
              <a:chExt cx="13004800" cy="106531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A5685DF-7034-4696-A95E-45435C32597D}"/>
                  </a:ext>
                </a:extLst>
              </p:cNvPr>
              <p:cNvSpPr/>
              <p:nvPr/>
            </p:nvSpPr>
            <p:spPr>
              <a:xfrm>
                <a:off x="0" y="0"/>
                <a:ext cx="13004800" cy="106531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ED7D31"/>
                </a:solidFill>
                <a:prstDash val="solid"/>
                <a:miter lim="800000"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1A6CA0E-4867-47E9-BB2A-1853DBD57850}"/>
                  </a:ext>
                </a:extLst>
              </p:cNvPr>
              <p:cNvCxnSpPr/>
              <p:nvPr/>
            </p:nvCxnSpPr>
            <p:spPr>
              <a:xfrm>
                <a:off x="93688" y="87313"/>
                <a:ext cx="0" cy="760412"/>
              </a:xfrm>
              <a:prstGeom prst="line">
                <a:avLst/>
              </a:prstGeom>
              <a:noFill/>
              <a:ln w="57150" cap="flat" cmpd="sng" algn="ctr">
                <a:solidFill>
                  <a:srgbClr val="ED7D31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3898488-47EA-47EC-8D5D-106FC710ADA8}"/>
                  </a:ext>
                </a:extLst>
              </p:cNvPr>
              <p:cNvCxnSpPr/>
              <p:nvPr/>
            </p:nvCxnSpPr>
            <p:spPr>
              <a:xfrm>
                <a:off x="237704" y="239713"/>
                <a:ext cx="0" cy="760412"/>
              </a:xfrm>
              <a:prstGeom prst="line">
                <a:avLst/>
              </a:prstGeom>
              <a:noFill/>
              <a:ln w="57150" cap="flat" cmpd="sng" algn="ctr">
                <a:solidFill>
                  <a:srgbClr val="ED7D31"/>
                </a:solidFill>
                <a:prstDash val="sysDot"/>
                <a:miter lim="800000"/>
              </a:ln>
              <a:effectLst/>
            </p:spPr>
          </p:cxnSp>
        </p:grp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04FB45B4-1B0A-4E6A-B72C-BC807CA4865B}"/>
                </a:ext>
              </a:extLst>
            </p:cNvPr>
            <p:cNvSpPr txBox="1">
              <a:spLocks noChangeArrowheads="1"/>
            </p:cNvSpPr>
            <p:nvPr/>
          </p:nvSpPr>
          <p:spPr bwMode="black">
            <a:xfrm>
              <a:off x="1294800" y="235480"/>
              <a:ext cx="10657181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57213" indent="-214313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857250" indent="-1714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200150" indent="-1714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543050" indent="-1714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000250" indent="-17145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457450" indent="-17145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2914650" indent="-17145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371850" indent="-17145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THỊ TRƯỜNG VÀ VAI TRÒ CỦA CÁC CHỦ THỂ THAM GIA TT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Picture 5">
            <a:extLst>
              <a:ext uri="{FF2B5EF4-FFF2-40B4-BE49-F238E27FC236}">
                <a16:creationId xmlns:a16="http://schemas.microsoft.com/office/drawing/2014/main" id="{7421C302-589E-4547-B4B2-F0F1CAF7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-183876" y="-31051"/>
            <a:ext cx="1902573" cy="6457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636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953B6E-AFC2-47B5-A79B-17CEA6960132}"/>
              </a:ext>
            </a:extLst>
          </p:cNvPr>
          <p:cNvSpPr/>
          <p:nvPr/>
        </p:nvSpPr>
        <p:spPr>
          <a:xfrm>
            <a:off x="0" y="71125"/>
            <a:ext cx="6665619" cy="665494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 defTabSz="914428">
              <a:defRPr/>
            </a:pPr>
            <a:endParaRPr lang="en-US" sz="3600" i="1" kern="0" dirty="0">
              <a:solidFill>
                <a:srgbClr val="1F5281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B5F5F8-F3E1-4A73-87F7-3DA4562B76A0}"/>
              </a:ext>
            </a:extLst>
          </p:cNvPr>
          <p:cNvCxnSpPr>
            <a:cxnSpLocks/>
          </p:cNvCxnSpPr>
          <p:nvPr/>
        </p:nvCxnSpPr>
        <p:spPr>
          <a:xfrm>
            <a:off x="1388313" y="1033464"/>
            <a:ext cx="3256988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0077781-5FCB-48F6-98A9-A8181D1BC840}"/>
              </a:ext>
            </a:extLst>
          </p:cNvPr>
          <p:cNvSpPr/>
          <p:nvPr/>
        </p:nvSpPr>
        <p:spPr>
          <a:xfrm>
            <a:off x="55813" y="256148"/>
            <a:ext cx="42862" cy="973286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BED841-C16B-4151-9520-4BCD8FE4FEBA}"/>
              </a:ext>
            </a:extLst>
          </p:cNvPr>
          <p:cNvSpPr/>
          <p:nvPr/>
        </p:nvSpPr>
        <p:spPr>
          <a:xfrm>
            <a:off x="154488" y="0"/>
            <a:ext cx="42862" cy="973286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C265167-1231-45CA-858F-1968AF272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03" y="1033464"/>
            <a:ext cx="23942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914428">
              <a:spcBef>
                <a:spcPct val="0"/>
              </a:spcBef>
              <a:buClrTx/>
              <a:buNone/>
            </a:pP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3C2168-417A-4CEC-AABE-0F6C419A9C74}"/>
              </a:ext>
            </a:extLst>
          </p:cNvPr>
          <p:cNvSpPr/>
          <p:nvPr/>
        </p:nvSpPr>
        <p:spPr>
          <a:xfrm>
            <a:off x="1498017" y="131931"/>
            <a:ext cx="3037582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2.2.1.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0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000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768EDE84-EB55-46CD-AD78-A8DF92F18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1" y="1810135"/>
            <a:ext cx="2815828" cy="174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E3C02A5-734D-4E42-9641-144C1AB8B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9584"/>
            <a:ext cx="325784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08D7DE-1648-45C4-9391-C06593F02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1" y="2197213"/>
            <a:ext cx="2815828" cy="424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B04E026-F7AF-4B05-8560-BD934EA44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5" y="5455470"/>
            <a:ext cx="2986702" cy="11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0CC6E05-2BC7-4508-BAEA-F1BAC0ABF304}"/>
              </a:ext>
            </a:extLst>
          </p:cNvPr>
          <p:cNvSpPr txBox="1"/>
          <p:nvPr/>
        </p:nvSpPr>
        <p:spPr>
          <a:xfrm>
            <a:off x="3587282" y="1128520"/>
            <a:ext cx="2675139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3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hẹp</a:t>
            </a:r>
            <a:r>
              <a:rPr lang="en-US" sz="3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B2FBD06C-9680-460A-BBE8-CBE236159CFB}"/>
              </a:ext>
            </a:extLst>
          </p:cNvPr>
          <p:cNvSpPr/>
          <p:nvPr/>
        </p:nvSpPr>
        <p:spPr>
          <a:xfrm>
            <a:off x="10168587" y="4869735"/>
            <a:ext cx="1776192" cy="1116764"/>
          </a:xfrm>
          <a:custGeom>
            <a:avLst/>
            <a:gdLst>
              <a:gd name="connsiteX0" fmla="*/ 0 w 3803334"/>
              <a:gd name="connsiteY0" fmla="*/ 0 h 661834"/>
              <a:gd name="connsiteX1" fmla="*/ 3803334 w 3803334"/>
              <a:gd name="connsiteY1" fmla="*/ 0 h 661834"/>
              <a:gd name="connsiteX2" fmla="*/ 3803334 w 3803334"/>
              <a:gd name="connsiteY2" fmla="*/ 661834 h 661834"/>
              <a:gd name="connsiteX3" fmla="*/ 0 w 3803334"/>
              <a:gd name="connsiteY3" fmla="*/ 661834 h 661834"/>
              <a:gd name="connsiteX4" fmla="*/ 0 w 3803334"/>
              <a:gd name="connsiteY4" fmla="*/ 0 h 66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3334" h="661834">
                <a:moveTo>
                  <a:pt x="0" y="0"/>
                </a:moveTo>
                <a:lnTo>
                  <a:pt x="3803334" y="0"/>
                </a:lnTo>
                <a:lnTo>
                  <a:pt x="3803334" y="661834"/>
                </a:lnTo>
                <a:lnTo>
                  <a:pt x="0" y="661834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sp3d/>
        </p:spPr>
        <p:txBody>
          <a:bodyPr lIns="27255" tIns="9085" rIns="27255" bIns="0" spcCol="1270" anchor="b"/>
          <a:lstStyle/>
          <a:p>
            <a:pPr algn="just" defTabSz="857250">
              <a:defRPr/>
            </a:pPr>
            <a:r>
              <a:rPr lang="en-US" sz="2625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625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vi-VN" sz="2625" i="1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857250">
              <a:defRPr/>
            </a:pPr>
            <a:r>
              <a:rPr lang="en-US" sz="2625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D73140-DD22-466A-A692-FABBCB32B894}"/>
              </a:ext>
            </a:extLst>
          </p:cNvPr>
          <p:cNvCxnSpPr/>
          <p:nvPr/>
        </p:nvCxnSpPr>
        <p:spPr>
          <a:xfrm>
            <a:off x="6628742" y="729565"/>
            <a:ext cx="0" cy="6064747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699F278-406D-47C5-A594-49B46DC0A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774" y="2231669"/>
            <a:ext cx="2009180" cy="2000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C638BB-05A2-47E6-9A3C-6EF828B75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296" y="465335"/>
            <a:ext cx="2387203" cy="1565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89207C9-93F3-4528-B2B0-BF94A32D0671}"/>
              </a:ext>
            </a:extLst>
          </p:cNvPr>
          <p:cNvSpPr/>
          <p:nvPr/>
        </p:nvSpPr>
        <p:spPr>
          <a:xfrm>
            <a:off x="9126522" y="871502"/>
            <a:ext cx="3117950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algn="ctr"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625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2625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625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625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625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625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625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AEE408-7FE7-4130-9215-20C1190DBCD6}"/>
              </a:ext>
            </a:extLst>
          </p:cNvPr>
          <p:cNvSpPr/>
          <p:nvPr/>
        </p:nvSpPr>
        <p:spPr>
          <a:xfrm>
            <a:off x="9330856" y="2766844"/>
            <a:ext cx="3117950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algn="ctr"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0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endParaRPr lang="en-US" sz="30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AC4B4C2-EB8A-4B82-B21C-2ACC26DAC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9512" y="4895071"/>
            <a:ext cx="2503988" cy="15656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07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953B6E-AFC2-47B5-A79B-17CEA6960132}"/>
              </a:ext>
            </a:extLst>
          </p:cNvPr>
          <p:cNvSpPr/>
          <p:nvPr/>
        </p:nvSpPr>
        <p:spPr>
          <a:xfrm>
            <a:off x="0" y="71125"/>
            <a:ext cx="6665619" cy="665494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 defTabSz="914428">
              <a:defRPr/>
            </a:pPr>
            <a:endParaRPr lang="en-US" sz="3600" b="1" i="1" kern="0" dirty="0">
              <a:solidFill>
                <a:srgbClr val="1F5281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B5F5F8-F3E1-4A73-87F7-3DA4562B76A0}"/>
              </a:ext>
            </a:extLst>
          </p:cNvPr>
          <p:cNvCxnSpPr>
            <a:cxnSpLocks/>
          </p:cNvCxnSpPr>
          <p:nvPr/>
        </p:nvCxnSpPr>
        <p:spPr>
          <a:xfrm>
            <a:off x="1388313" y="1033464"/>
            <a:ext cx="3256988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0077781-5FCB-48F6-98A9-A8181D1BC840}"/>
              </a:ext>
            </a:extLst>
          </p:cNvPr>
          <p:cNvSpPr/>
          <p:nvPr/>
        </p:nvSpPr>
        <p:spPr>
          <a:xfrm>
            <a:off x="55813" y="256148"/>
            <a:ext cx="42862" cy="973286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BED841-C16B-4151-9520-4BCD8FE4FEBA}"/>
              </a:ext>
            </a:extLst>
          </p:cNvPr>
          <p:cNvSpPr/>
          <p:nvPr/>
        </p:nvSpPr>
        <p:spPr>
          <a:xfrm>
            <a:off x="154488" y="0"/>
            <a:ext cx="42862" cy="973286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C265167-1231-45CA-858F-1968AF272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03" y="1033464"/>
            <a:ext cx="23942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914428" fontAlgn="base"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3C2168-417A-4CEC-AABE-0F6C419A9C74}"/>
              </a:ext>
            </a:extLst>
          </p:cNvPr>
          <p:cNvSpPr/>
          <p:nvPr/>
        </p:nvSpPr>
        <p:spPr>
          <a:xfrm>
            <a:off x="1498017" y="131931"/>
            <a:ext cx="3037582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2.2.1. </a:t>
            </a:r>
            <a:r>
              <a:rPr lang="en-US" sz="3000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000" b="1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D73140-DD22-466A-A692-FABBCB32B894}"/>
              </a:ext>
            </a:extLst>
          </p:cNvPr>
          <p:cNvCxnSpPr/>
          <p:nvPr/>
        </p:nvCxnSpPr>
        <p:spPr>
          <a:xfrm>
            <a:off x="6628742" y="729565"/>
            <a:ext cx="0" cy="6064747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2793C6-2AE7-4D09-8467-D9597C97770D}"/>
              </a:ext>
            </a:extLst>
          </p:cNvPr>
          <p:cNvSpPr txBox="1"/>
          <p:nvPr/>
        </p:nvSpPr>
        <p:spPr>
          <a:xfrm>
            <a:off x="2677465" y="1122338"/>
            <a:ext cx="30134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3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cap="all" dirty="0" err="1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endParaRPr lang="en-US" sz="3000" cap="all" dirty="0">
              <a:ln w="9000" cmpd="sng">
                <a:solidFill>
                  <a:srgbClr val="FFC000">
                    <a:shade val="50000"/>
                    <a:satMod val="120000"/>
                  </a:srgbClr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FC98E1-FFA0-412D-A277-F70B11D9AABF}"/>
              </a:ext>
            </a:extLst>
          </p:cNvPr>
          <p:cNvSpPr txBox="1"/>
          <p:nvPr/>
        </p:nvSpPr>
        <p:spPr>
          <a:xfrm>
            <a:off x="723706" y="2541960"/>
            <a:ext cx="5181331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572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Thị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trường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b="1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tổng</a:t>
            </a:r>
            <a:r>
              <a:rPr lang="en-US" altLang="en-US" sz="3375" b="1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b="1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hòa</a:t>
            </a:r>
            <a:r>
              <a:rPr lang="en-US" altLang="en-US" sz="3375" b="1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b="1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375" b="1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b="1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mối</a:t>
            </a:r>
            <a:r>
              <a:rPr lang="en-US" altLang="en-US" sz="3375" b="1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b="1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quan</a:t>
            </a:r>
            <a:r>
              <a:rPr lang="en-US" altLang="en-US" sz="3375" b="1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b="1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hệ</a:t>
            </a:r>
            <a:r>
              <a:rPr lang="en-US" altLang="en-US" sz="3000" b="1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liên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quan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đến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trao</a:t>
            </a:r>
            <a:r>
              <a:rPr lang="en-US" altLang="en-US" sz="3000" b="1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3000" b="1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sz="3000" b="1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mua</a:t>
            </a:r>
            <a:r>
              <a:rPr lang="en-US" altLang="en-US" sz="3000" b="1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bán</a:t>
            </a:r>
            <a:r>
              <a:rPr lang="en-US" altLang="en-US" sz="3000" b="1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hàng</a:t>
            </a:r>
            <a:r>
              <a:rPr lang="en-US" altLang="en-US" sz="3000" b="1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000" b="1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trong</a:t>
            </a:r>
            <a:r>
              <a:rPr lang="en-US" altLang="en-US" sz="3000" b="1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xã</a:t>
            </a:r>
            <a:r>
              <a:rPr lang="en-US" altLang="en-US" sz="3000" b="1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hội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được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thành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do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những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điều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kiện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lịch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sử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kinh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tế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xã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hội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nhất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endParaRPr lang="en-US" altLang="en-US" sz="3000" b="1" dirty="0">
              <a:solidFill>
                <a:prstClr val="black"/>
              </a:solidFill>
              <a:latin typeface="Arial" panose="020B0604020202020204" pitchFamily="34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E3CF0F48-2497-4272-AA90-6FA485C98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847" y="526178"/>
            <a:ext cx="5146997" cy="411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2346B6-D3FE-4F9F-BEF2-7FFDB0C92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760" y="4644135"/>
            <a:ext cx="492308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Thị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trường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tổng</a:t>
            </a:r>
            <a:r>
              <a:rPr lang="en-US" altLang="en-US" sz="3375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thể</a:t>
            </a:r>
            <a:r>
              <a:rPr lang="en-US" altLang="en-US" sz="3375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375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mối</a:t>
            </a:r>
            <a:r>
              <a:rPr lang="en-US" altLang="en-US" sz="3375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quan</a:t>
            </a:r>
            <a:r>
              <a:rPr lang="en-US" altLang="en-US" sz="3375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hệ</a:t>
            </a:r>
            <a:r>
              <a:rPr lang="en-US" altLang="en-US" sz="3375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kinh</a:t>
            </a:r>
            <a:r>
              <a:rPr lang="en-US" altLang="en-US" sz="3375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375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tế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yếu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tố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kinh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tế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được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vận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động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theo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quy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luật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thị</a:t>
            </a:r>
            <a:r>
              <a:rPr lang="en-US" altLang="en-US" sz="2625" i="1" dirty="0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625" i="1" dirty="0" err="1">
                <a:solidFill>
                  <a:srgbClr val="A50021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trường</a:t>
            </a:r>
            <a:endParaRPr lang="en-US" altLang="en-US" sz="2625" i="1" dirty="0">
              <a:solidFill>
                <a:srgbClr val="A50021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Sequential Access Storage 2">
            <a:extLst>
              <a:ext uri="{FF2B5EF4-FFF2-40B4-BE49-F238E27FC236}">
                <a16:creationId xmlns:a16="http://schemas.microsoft.com/office/drawing/2014/main" id="{28F40396-0A84-4172-A4B4-D8197A4AA262}"/>
              </a:ext>
            </a:extLst>
          </p:cNvPr>
          <p:cNvSpPr/>
          <p:nvPr/>
        </p:nvSpPr>
        <p:spPr>
          <a:xfrm>
            <a:off x="6842823" y="4779150"/>
            <a:ext cx="546502" cy="337538"/>
          </a:xfrm>
          <a:prstGeom prst="flowChartMagnetic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</p:spTree>
    <p:extLst>
      <p:ext uri="{BB962C8B-B14F-4D97-AF65-F5344CB8AC3E}">
        <p14:creationId xmlns:p14="http://schemas.microsoft.com/office/powerpoint/2010/main" val="26898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10" name="Group 6">
            <a:extLst>
              <a:ext uri="{FF2B5EF4-FFF2-40B4-BE49-F238E27FC236}">
                <a16:creationId xmlns:a16="http://schemas.microsoft.com/office/drawing/2014/main" id="{428D7B4C-A384-4C58-92F5-073B212157C4}"/>
              </a:ext>
            </a:extLst>
          </p:cNvPr>
          <p:cNvGrpSpPr>
            <a:grpSpLocks/>
          </p:cNvGrpSpPr>
          <p:nvPr/>
        </p:nvGrpSpPr>
        <p:grpSpPr bwMode="auto">
          <a:xfrm>
            <a:off x="5758463" y="992602"/>
            <a:ext cx="5555754" cy="1666875"/>
            <a:chOff x="6715125" y="1976436"/>
            <a:chExt cx="5926138" cy="163507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0FB50E-DFF3-4B90-B75E-990BF5D4BA26}"/>
                </a:ext>
              </a:extLst>
            </p:cNvPr>
            <p:cNvSpPr/>
            <p:nvPr/>
          </p:nvSpPr>
          <p:spPr bwMode="auto">
            <a:xfrm>
              <a:off x="6715125" y="2899088"/>
              <a:ext cx="5926138" cy="71242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4.Căn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cứ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tính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chuyên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biệt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B62F5C-FD75-456D-B578-201E74612CBD}"/>
                </a:ext>
              </a:extLst>
            </p:cNvPr>
            <p:cNvSpPr/>
            <p:nvPr/>
          </p:nvSpPr>
          <p:spPr bwMode="auto">
            <a:xfrm>
              <a:off x="6715125" y="1976436"/>
              <a:ext cx="1885950" cy="8511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nghệ</a:t>
              </a:r>
              <a:endParaRPr lang="en-US" sz="26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1E9CEF-A7D1-46D0-A02A-A62FF4140738}"/>
                </a:ext>
              </a:extLst>
            </p:cNvPr>
            <p:cNvSpPr/>
            <p:nvPr/>
          </p:nvSpPr>
          <p:spPr bwMode="auto">
            <a:xfrm>
              <a:off x="8734425" y="1980815"/>
              <a:ext cx="1887538" cy="8511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sức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lao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endParaRPr lang="en-US" sz="26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993AB9-7F84-4CDB-AC46-31D4D007C730}"/>
                </a:ext>
              </a:extLst>
            </p:cNvPr>
            <p:cNvSpPr/>
            <p:nvPr/>
          </p:nvSpPr>
          <p:spPr bwMode="auto">
            <a:xfrm>
              <a:off x="10747375" y="1980815"/>
              <a:ext cx="1885950" cy="8511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chứng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khoán</a:t>
              </a:r>
              <a:endParaRPr lang="en-US" sz="26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811" name="Group 2">
            <a:extLst>
              <a:ext uri="{FF2B5EF4-FFF2-40B4-BE49-F238E27FC236}">
                <a16:creationId xmlns:a16="http://schemas.microsoft.com/office/drawing/2014/main" id="{93B77311-9716-4587-9AB4-FB6CD7A5BD5D}"/>
              </a:ext>
            </a:extLst>
          </p:cNvPr>
          <p:cNvGrpSpPr>
            <a:grpSpLocks/>
          </p:cNvGrpSpPr>
          <p:nvPr/>
        </p:nvGrpSpPr>
        <p:grpSpPr bwMode="auto">
          <a:xfrm>
            <a:off x="5804405" y="2778028"/>
            <a:ext cx="5555754" cy="1675805"/>
            <a:chOff x="6715125" y="4801115"/>
            <a:chExt cx="6053138" cy="17965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4B1D4-48C8-401E-A607-33B68CA32518}"/>
                </a:ext>
              </a:extLst>
            </p:cNvPr>
            <p:cNvSpPr/>
            <p:nvPr/>
          </p:nvSpPr>
          <p:spPr bwMode="auto">
            <a:xfrm>
              <a:off x="6715125" y="5806281"/>
              <a:ext cx="6053138" cy="79136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 CC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tính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>
                <a:defRPr/>
              </a:pP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chế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hành</a:t>
              </a:r>
              <a:endParaRPr lang="en-US" sz="26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30BF3E-7788-4336-978A-9EDC80E4ADD7}"/>
                </a:ext>
              </a:extLst>
            </p:cNvPr>
            <p:cNvSpPr/>
            <p:nvPr/>
          </p:nvSpPr>
          <p:spPr bwMode="auto">
            <a:xfrm>
              <a:off x="6723233" y="4801115"/>
              <a:ext cx="1926367" cy="9955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do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5E7E83-574B-4FEA-9732-2D354A210615}"/>
                </a:ext>
              </a:extLst>
            </p:cNvPr>
            <p:cNvSpPr/>
            <p:nvPr/>
          </p:nvSpPr>
          <p:spPr bwMode="auto">
            <a:xfrm>
              <a:off x="8779322" y="4809092"/>
              <a:ext cx="1924745" cy="9971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tiết</a:t>
              </a:r>
              <a:endParaRPr lang="en-US" sz="26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7A585F-58AA-4BE9-9A56-2FBCD5569B68}"/>
                </a:ext>
              </a:extLst>
            </p:cNvPr>
            <p:cNvSpPr/>
            <p:nvPr/>
          </p:nvSpPr>
          <p:spPr bwMode="auto">
            <a:xfrm>
              <a:off x="10833788" y="4809092"/>
              <a:ext cx="1926367" cy="9971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độc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quyền</a:t>
              </a:r>
              <a:endParaRPr lang="en-US" sz="26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F15F1D7-9E87-401A-BC4F-8D09D23ED921}"/>
              </a:ext>
            </a:extLst>
          </p:cNvPr>
          <p:cNvSpPr/>
          <p:nvPr/>
        </p:nvSpPr>
        <p:spPr>
          <a:xfrm>
            <a:off x="4417273" y="0"/>
            <a:ext cx="3650626" cy="7158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58702" tIns="58702" rIns="58702" bIns="58702" spcCol="1270" anchor="b"/>
          <a:lstStyle/>
          <a:p>
            <a:pPr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5">
            <a:extLst>
              <a:ext uri="{FF2B5EF4-FFF2-40B4-BE49-F238E27FC236}">
                <a16:creationId xmlns:a16="http://schemas.microsoft.com/office/drawing/2014/main" id="{18CDAA99-4FE5-4E3F-8154-5680937FA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0308"/>
            <a:ext cx="1783662" cy="6054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9815" name="Group 20">
            <a:extLst>
              <a:ext uri="{FF2B5EF4-FFF2-40B4-BE49-F238E27FC236}">
                <a16:creationId xmlns:a16="http://schemas.microsoft.com/office/drawing/2014/main" id="{C6989229-B7EB-4450-AC91-10C716D260EF}"/>
              </a:ext>
            </a:extLst>
          </p:cNvPr>
          <p:cNvGrpSpPr>
            <a:grpSpLocks/>
          </p:cNvGrpSpPr>
          <p:nvPr/>
        </p:nvGrpSpPr>
        <p:grpSpPr bwMode="auto">
          <a:xfrm>
            <a:off x="167432" y="4870646"/>
            <a:ext cx="3731122" cy="1774331"/>
            <a:chOff x="2542481" y="4770944"/>
            <a:chExt cx="3979862" cy="18915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AE234E-9133-418E-A9FD-1FB8DBB4E515}"/>
                </a:ext>
              </a:extLst>
            </p:cNvPr>
            <p:cNvSpPr/>
            <p:nvPr/>
          </p:nvSpPr>
          <p:spPr bwMode="auto">
            <a:xfrm>
              <a:off x="2542481" y="4770944"/>
              <a:ext cx="1960563" cy="9551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yếu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đầu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endParaRPr lang="en-US" sz="26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7E6A77-6734-4300-B182-D4AFDC6C7C47}"/>
                </a:ext>
              </a:extLst>
            </p:cNvPr>
            <p:cNvSpPr/>
            <p:nvPr/>
          </p:nvSpPr>
          <p:spPr bwMode="auto">
            <a:xfrm>
              <a:off x="4542730" y="4770944"/>
              <a:ext cx="1958975" cy="9551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HH </a:t>
              </a:r>
            </a:p>
            <a:p>
              <a:pPr algn="ctr">
                <a:defRPr/>
              </a:pP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đầu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D2C012-77FB-4B97-A97B-303BDFA87B5F}"/>
                </a:ext>
              </a:extLst>
            </p:cNvPr>
            <p:cNvSpPr txBox="1"/>
            <p:nvPr/>
          </p:nvSpPr>
          <p:spPr>
            <a:xfrm>
              <a:off x="2561531" y="5764178"/>
              <a:ext cx="3960812" cy="89835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3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3.CC </a:t>
              </a:r>
              <a:r>
                <a:rPr lang="en-US" sz="2438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r>
                <a:rPr lang="en-US" sz="243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38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đầu</a:t>
              </a:r>
              <a:r>
                <a:rPr lang="en-US" sz="243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38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r>
                <a:rPr lang="en-US" sz="243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38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3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ra </a:t>
              </a:r>
              <a:r>
                <a:rPr lang="en-US" sz="2438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243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QTSX</a:t>
              </a:r>
            </a:p>
          </p:txBody>
        </p:sp>
      </p:grpSp>
      <p:grpSp>
        <p:nvGrpSpPr>
          <p:cNvPr id="119816" name="Group 30">
            <a:extLst>
              <a:ext uri="{FF2B5EF4-FFF2-40B4-BE49-F238E27FC236}">
                <a16:creationId xmlns:a16="http://schemas.microsoft.com/office/drawing/2014/main" id="{96F30C91-B34D-4D9C-B14E-5EFB827F49B1}"/>
              </a:ext>
            </a:extLst>
          </p:cNvPr>
          <p:cNvGrpSpPr>
            <a:grpSpLocks/>
          </p:cNvGrpSpPr>
          <p:nvPr/>
        </p:nvGrpSpPr>
        <p:grpSpPr bwMode="auto">
          <a:xfrm>
            <a:off x="155526" y="2980149"/>
            <a:ext cx="3725168" cy="1762425"/>
            <a:chOff x="4359298" y="1207296"/>
            <a:chExt cx="3973695" cy="18801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760E87-17C2-4C9C-B260-92A573BF4E44}"/>
                </a:ext>
              </a:extLst>
            </p:cNvPr>
            <p:cNvSpPr/>
            <p:nvPr/>
          </p:nvSpPr>
          <p:spPr bwMode="auto">
            <a:xfrm>
              <a:off x="6356464" y="1207296"/>
              <a:ext cx="1976529" cy="9208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nước</a:t>
              </a:r>
              <a:endParaRPr lang="en-US" sz="26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0AF3F-F20E-402A-999D-240F019D56C3}"/>
                </a:ext>
              </a:extLst>
            </p:cNvPr>
            <p:cNvSpPr/>
            <p:nvPr/>
          </p:nvSpPr>
          <p:spPr bwMode="auto">
            <a:xfrm>
              <a:off x="4359298" y="1207296"/>
              <a:ext cx="1960653" cy="9208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Thế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</a:t>
              </a:r>
              <a:endParaRPr lang="en-US" sz="26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BE4E08-A50E-4998-9C7A-528B77E68843}"/>
                </a:ext>
              </a:extLst>
            </p:cNvPr>
            <p:cNvSpPr txBox="1"/>
            <p:nvPr/>
          </p:nvSpPr>
          <p:spPr>
            <a:xfrm>
              <a:off x="4371999" y="2188499"/>
              <a:ext cx="3960994" cy="8989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3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2.Căn </a:t>
              </a:r>
              <a:r>
                <a:rPr lang="en-US" sz="2438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cứ</a:t>
              </a:r>
              <a:r>
                <a:rPr lang="en-US" sz="243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38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r>
                <a:rPr lang="en-US" sz="243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38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phạm</a:t>
              </a:r>
              <a:r>
                <a:rPr lang="en-US" sz="243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vi </a:t>
              </a:r>
            </a:p>
            <a:p>
              <a:pPr algn="ctr">
                <a:defRPr/>
              </a:pPr>
              <a:r>
                <a:rPr lang="en-US" sz="2438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hoạt</a:t>
              </a:r>
              <a:r>
                <a:rPr lang="en-US" sz="243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38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endParaRPr lang="en-US" sz="2438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817" name="Group 28">
            <a:extLst>
              <a:ext uri="{FF2B5EF4-FFF2-40B4-BE49-F238E27FC236}">
                <a16:creationId xmlns:a16="http://schemas.microsoft.com/office/drawing/2014/main" id="{4449432D-9C5E-42CC-8744-8FF65268F915}"/>
              </a:ext>
            </a:extLst>
          </p:cNvPr>
          <p:cNvGrpSpPr>
            <a:grpSpLocks/>
          </p:cNvGrpSpPr>
          <p:nvPr/>
        </p:nvGrpSpPr>
        <p:grpSpPr bwMode="auto">
          <a:xfrm>
            <a:off x="195391" y="992601"/>
            <a:ext cx="3707309" cy="1784449"/>
            <a:chOff x="2502580" y="733191"/>
            <a:chExt cx="3954462" cy="1903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E16669-5FB3-4ECE-9BD3-CCADAF8E6F2E}"/>
                </a:ext>
              </a:extLst>
            </p:cNvPr>
            <p:cNvSpPr/>
            <p:nvPr/>
          </p:nvSpPr>
          <p:spPr bwMode="auto">
            <a:xfrm>
              <a:off x="4459968" y="1717528"/>
              <a:ext cx="1997074" cy="91448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Tư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sản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xuất</a:t>
              </a:r>
              <a:endParaRPr lang="en-US" sz="26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6F5BD3-72A9-45F3-8DCC-E2ACA511166B}"/>
                </a:ext>
              </a:extLst>
            </p:cNvPr>
            <p:cNvSpPr/>
            <p:nvPr/>
          </p:nvSpPr>
          <p:spPr bwMode="auto">
            <a:xfrm>
              <a:off x="2526393" y="1722290"/>
              <a:ext cx="1924050" cy="91448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Tư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tiêu</a:t>
              </a:r>
              <a:r>
                <a:rPr lang="en-US" sz="2625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endParaRPr lang="en-US" sz="26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84D5FF-0A49-4D38-8D0A-B06F96EAA218}"/>
                </a:ext>
              </a:extLst>
            </p:cNvPr>
            <p:cNvSpPr txBox="1"/>
            <p:nvPr/>
          </p:nvSpPr>
          <p:spPr>
            <a:xfrm>
              <a:off x="2502580" y="733191"/>
              <a:ext cx="3954462" cy="9603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6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en-US" sz="26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Căn</a:t>
              </a:r>
              <a:r>
                <a:rPr lang="en-US" sz="26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cứ</a:t>
              </a:r>
              <a:r>
                <a:rPr lang="en-US" sz="26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r>
                <a:rPr lang="en-US" sz="26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đối</a:t>
              </a:r>
              <a:r>
                <a:rPr lang="en-US" sz="26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tượng</a:t>
              </a:r>
              <a:r>
                <a:rPr lang="en-US" sz="26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HH</a:t>
              </a:r>
            </a:p>
          </p:txBody>
        </p:sp>
      </p:grpSp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726FA794-935E-4381-AB12-C6B593CEBAD2}"/>
              </a:ext>
            </a:extLst>
          </p:cNvPr>
          <p:cNvSpPr/>
          <p:nvPr/>
        </p:nvSpPr>
        <p:spPr>
          <a:xfrm>
            <a:off x="5758464" y="4645821"/>
            <a:ext cx="5548312" cy="2113508"/>
          </a:xfrm>
          <a:prstGeom prst="cloudCallou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TT, </a:t>
            </a: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hãy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6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785FC0-60F0-494E-9015-829A9D7FEED2}"/>
              </a:ext>
            </a:extLst>
          </p:cNvPr>
          <p:cNvCxnSpPr>
            <a:cxnSpLocks/>
          </p:cNvCxnSpPr>
          <p:nvPr/>
        </p:nvCxnSpPr>
        <p:spPr>
          <a:xfrm>
            <a:off x="519883" y="1582888"/>
            <a:ext cx="3256988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CCFF-948D-4E84-AB87-D5763C95C9C8}"/>
              </a:ext>
            </a:extLst>
          </p:cNvPr>
          <p:cNvSpPr/>
          <p:nvPr/>
        </p:nvSpPr>
        <p:spPr>
          <a:xfrm>
            <a:off x="1" y="609600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F9EC4-2642-4ADA-88D3-DA5588074B8D}"/>
              </a:ext>
            </a:extLst>
          </p:cNvPr>
          <p:cNvSpPr/>
          <p:nvPr/>
        </p:nvSpPr>
        <p:spPr>
          <a:xfrm>
            <a:off x="133086" y="280734"/>
            <a:ext cx="105454" cy="973286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EB81E2C-5267-4340-9002-2A6F9E3A8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54" y="4046370"/>
            <a:ext cx="5825133" cy="182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0D12971A-99A7-4F3A-81E3-C063080B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008" y="988487"/>
            <a:ext cx="5686100" cy="146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74419BBA-A161-4605-82F1-A5CC8CA53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007" y="2546096"/>
            <a:ext cx="5686100" cy="156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14:cNvPr>
              <p14:cNvContentPartPr/>
              <p14:nvPr/>
            </p14:nvContentPartPr>
            <p14:xfrm>
              <a:off x="5915705" y="1278577"/>
              <a:ext cx="338" cy="33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D058B1-F14E-42C6-A7AA-2AC20B219D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7255" y="1270127"/>
                <a:ext cx="16900" cy="1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0129B3-7DAB-411E-8C2B-132C15008A03}"/>
                  </a:ext>
                </a:extLst>
              </p14:cNvPr>
              <p14:cNvContentPartPr/>
              <p14:nvPr/>
            </p14:nvContentPartPr>
            <p14:xfrm>
              <a:off x="5342447" y="1050066"/>
              <a:ext cx="585225" cy="5082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0129B3-7DAB-411E-8C2B-132C15008A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9462" y="987072"/>
                <a:ext cx="710836" cy="633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BCE443F-C7D9-4833-8238-76B4F609E5E5}"/>
                  </a:ext>
                </a:extLst>
              </p14:cNvPr>
              <p14:cNvContentPartPr/>
              <p14:nvPr/>
            </p14:nvContentPartPr>
            <p14:xfrm>
              <a:off x="5369528" y="2305699"/>
              <a:ext cx="602100" cy="43132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BCE443F-C7D9-4833-8238-76B4F609E5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06584" y="2242692"/>
                <a:ext cx="727627" cy="556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A06DBFC-A542-4A62-B99B-0B4DFAD50972}"/>
                  </a:ext>
                </a:extLst>
              </p14:cNvPr>
              <p14:cNvContentPartPr/>
              <p14:nvPr/>
            </p14:nvContentPartPr>
            <p14:xfrm>
              <a:off x="5427159" y="4046369"/>
              <a:ext cx="500513" cy="42592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A06DBFC-A542-4A62-B99B-0B4DFAD509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4145" y="3983362"/>
                <a:ext cx="626181" cy="551578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F153C5A-8662-41A5-95A0-2A578CA3F93C}"/>
              </a:ext>
            </a:extLst>
          </p:cNvPr>
          <p:cNvSpPr/>
          <p:nvPr/>
        </p:nvSpPr>
        <p:spPr>
          <a:xfrm>
            <a:off x="676695" y="409445"/>
            <a:ext cx="3037582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2.2.1. </a:t>
            </a:r>
            <a:r>
              <a:rPr lang="en-US" sz="3000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0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000" b="1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9396D1-6732-46EF-AC6E-566C5E2A1408}"/>
              </a:ext>
            </a:extLst>
          </p:cNvPr>
          <p:cNvSpPr/>
          <p:nvPr/>
        </p:nvSpPr>
        <p:spPr>
          <a:xfrm>
            <a:off x="23711" y="1846736"/>
            <a:ext cx="4389921" cy="715864"/>
          </a:xfrm>
          <a:prstGeom prst="rect">
            <a:avLst/>
          </a:prstGeom>
          <a:noFill/>
          <a:ln>
            <a:noFill/>
          </a:ln>
          <a:effectLst/>
        </p:spPr>
        <p:txBody>
          <a:bodyPr lIns="58702" tIns="58702" rIns="58702" bIns="58702" spcCol="1270" anchor="b"/>
          <a:lstStyle/>
          <a:p>
            <a:pPr algn="ctr"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vi-VN" sz="3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Vai trò của thị trường </a:t>
            </a:r>
            <a:endParaRPr lang="en-US" sz="3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Vai trò của Nhà nước và kinh tế nhà nước trong nền kinh tế thị trường">
            <a:extLst>
              <a:ext uri="{FF2B5EF4-FFF2-40B4-BE49-F238E27FC236}">
                <a16:creationId xmlns:a16="http://schemas.microsoft.com/office/drawing/2014/main" id="{7C0E1D7E-CF67-4E77-B3E8-F7CCA2C48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40" y="3023956"/>
            <a:ext cx="3916301" cy="34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0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953B6E-AFC2-47B5-A79B-17CEA6960132}"/>
              </a:ext>
            </a:extLst>
          </p:cNvPr>
          <p:cNvSpPr/>
          <p:nvPr/>
        </p:nvSpPr>
        <p:spPr>
          <a:xfrm>
            <a:off x="-1" y="71126"/>
            <a:ext cx="12192001" cy="275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 defTabSz="914428">
              <a:defRPr/>
            </a:pPr>
            <a:endParaRPr lang="en-US" sz="3600" b="1" i="1" kern="0" dirty="0">
              <a:solidFill>
                <a:srgbClr val="1F5281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B5F5F8-F3E1-4A73-87F7-3DA4562B76A0}"/>
              </a:ext>
            </a:extLst>
          </p:cNvPr>
          <p:cNvCxnSpPr>
            <a:cxnSpLocks/>
          </p:cNvCxnSpPr>
          <p:nvPr/>
        </p:nvCxnSpPr>
        <p:spPr>
          <a:xfrm>
            <a:off x="1388313" y="1033464"/>
            <a:ext cx="3256988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0077781-5FCB-48F6-98A9-A8181D1BC840}"/>
              </a:ext>
            </a:extLst>
          </p:cNvPr>
          <p:cNvSpPr/>
          <p:nvPr/>
        </p:nvSpPr>
        <p:spPr>
          <a:xfrm>
            <a:off x="55813" y="256148"/>
            <a:ext cx="42862" cy="973286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BED841-C16B-4151-9520-4BCD8FE4FEBA}"/>
              </a:ext>
            </a:extLst>
          </p:cNvPr>
          <p:cNvSpPr/>
          <p:nvPr/>
        </p:nvSpPr>
        <p:spPr>
          <a:xfrm>
            <a:off x="154488" y="0"/>
            <a:ext cx="42862" cy="973286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457214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DBF705-EC51-4A35-BCEA-1833D255466D}"/>
              </a:ext>
            </a:extLst>
          </p:cNvPr>
          <p:cNvSpPr/>
          <p:nvPr/>
        </p:nvSpPr>
        <p:spPr>
          <a:xfrm>
            <a:off x="776262" y="183805"/>
            <a:ext cx="3271242" cy="7158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58702" tIns="58702" rIns="58702" bIns="58702" spcCol="1270" anchor="b"/>
          <a:lstStyle/>
          <a:p>
            <a:pPr defTabSz="1369863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3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3569B-B558-403E-8B8C-2D98BF99F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1478606"/>
            <a:ext cx="2159497" cy="61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3375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altLang="vi-VN" sz="3375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375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altLang="vi-VN" sz="3375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altLang="vi-VN" sz="3375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0A6FB0-2ED7-47D0-B4DA-586147D43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047" y="1211015"/>
            <a:ext cx="4446984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vi-VN" altLang="vi-VN" sz="2625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671D7-5803-45C3-8201-736793E8E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047" y="2014093"/>
            <a:ext cx="4445496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vi-VN" altLang="vi-VN" sz="2625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2C8395-ECAA-471B-A424-5EE8594C4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003" y="1166026"/>
            <a:ext cx="494704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vi-VN" sz="22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vi-VN" sz="22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động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vi-VN" sz="225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altLang="vi-VN" sz="22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vi-VN" sz="22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vi-VN" sz="225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vi-VN" sz="22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Các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altLang="vi-VN" sz="22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động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altLang="vi-VN" sz="22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altLang="vi-VN" sz="22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altLang="vi-VN" sz="225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25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vi-VN" altLang="vi-VN" sz="225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3D5BAD6D-D9DB-4D82-A148-068DC7B959EF}"/>
              </a:ext>
            </a:extLst>
          </p:cNvPr>
          <p:cNvSpPr/>
          <p:nvPr/>
        </p:nvSpPr>
        <p:spPr>
          <a:xfrm>
            <a:off x="6476133" y="1602050"/>
            <a:ext cx="381000" cy="787300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857250">
              <a:defRPr/>
            </a:pPr>
            <a:endParaRPr lang="vi-VN" sz="1688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E2DD6F9-6143-48CF-ABB1-D95E1BD7D0FC}"/>
              </a:ext>
            </a:extLst>
          </p:cNvPr>
          <p:cNvSpPr/>
          <p:nvPr/>
        </p:nvSpPr>
        <p:spPr>
          <a:xfrm>
            <a:off x="2148457" y="1558189"/>
            <a:ext cx="263426" cy="687586"/>
          </a:xfrm>
          <a:prstGeom prst="leftBrac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857250">
              <a:defRPr/>
            </a:pPr>
            <a:endParaRPr lang="vi-VN" sz="1688" ker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6726D9-4353-45D1-B0EF-FDE53F523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53" y="3474318"/>
            <a:ext cx="4180605" cy="286232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en-US" sz="3000" b="0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* </a:t>
            </a:r>
            <a:r>
              <a:rPr lang="en-US" altLang="en-US" sz="3000" b="0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Cơ</a:t>
            </a:r>
            <a:r>
              <a:rPr lang="en-US" altLang="en-US" sz="3000" b="0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chế</a:t>
            </a:r>
            <a:r>
              <a:rPr lang="en-US" altLang="en-US" sz="3000" b="0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TT</a:t>
            </a:r>
            <a:r>
              <a:rPr lang="en-US" altLang="en-US" sz="3000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:</a:t>
            </a:r>
            <a:r>
              <a:rPr lang="en-US" altLang="en-US" sz="3000" b="0" i="1" u="sng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hệ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thống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quan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hệ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kinh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tế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mang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đặc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tính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TỰ ĐIỀU CHỈNH </a:t>
            </a:r>
            <a:r>
              <a:rPr lang="en-US" altLang="en-US" sz="3000" i="1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0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CÂN ĐỐI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nền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KT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theo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yêu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cầu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000" b="0" i="1" dirty="0" err="1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000" b="0" i="1" dirty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QLKT. </a:t>
            </a:r>
            <a:endParaRPr lang="en-US" altLang="en-US" sz="3000" i="1" dirty="0">
              <a:solidFill>
                <a:prstClr val="black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5B3273-F257-48C9-B9D8-EFDDF9E889DD}"/>
              </a:ext>
            </a:extLst>
          </p:cNvPr>
          <p:cNvCxnSpPr>
            <a:cxnSpLocks/>
          </p:cNvCxnSpPr>
          <p:nvPr/>
        </p:nvCxnSpPr>
        <p:spPr>
          <a:xfrm flipV="1">
            <a:off x="4890492" y="3023956"/>
            <a:ext cx="0" cy="3306914"/>
          </a:xfrm>
          <a:prstGeom prst="straightConnector1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A93088-D4F4-4FA8-AE75-CBD90A8D6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539" y="3477323"/>
            <a:ext cx="2159497" cy="61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3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vi-VN" sz="3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30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altLang="vi-VN" sz="3375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altLang="vi-VN" sz="3375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1C2E339-9AB4-45C8-B812-401F5574A60E}"/>
              </a:ext>
            </a:extLst>
          </p:cNvPr>
          <p:cNvSpPr/>
          <p:nvPr/>
        </p:nvSpPr>
        <p:spPr>
          <a:xfrm>
            <a:off x="4813358" y="3749445"/>
            <a:ext cx="405043" cy="405045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defTabSz="857250">
              <a:defRPr/>
            </a:pPr>
            <a:endParaRPr lang="vi-VN" sz="1688" kern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CAFD45-B5DD-4AB5-9CA7-6E7664225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385" y="3211698"/>
            <a:ext cx="4446984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endParaRPr lang="vi-VN" altLang="vi-VN" sz="2625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7F07BC-ABEB-4E71-AFAC-5F68CABEA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057" y="3717709"/>
            <a:ext cx="4780753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vi-VN" sz="2625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</a:t>
            </a:r>
            <a:endParaRPr lang="vi-VN" altLang="vi-VN" sz="2625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A92983-1DC4-4E2A-89B9-459302F64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676" y="5217914"/>
            <a:ext cx="2159496" cy="61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vi-VN" sz="3000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</a:t>
            </a:r>
            <a:r>
              <a:rPr lang="en-US" altLang="vi-VN" sz="3375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altLang="vi-VN" sz="3375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647CA8-8CCF-40CB-AA18-F69D7C3E7B4F}"/>
              </a:ext>
            </a:extLst>
          </p:cNvPr>
          <p:cNvSpPr/>
          <p:nvPr/>
        </p:nvSpPr>
        <p:spPr>
          <a:xfrm>
            <a:off x="4830831" y="5418841"/>
            <a:ext cx="405043" cy="405045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defTabSz="857250">
              <a:defRPr/>
            </a:pPr>
            <a:endParaRPr lang="vi-VN" sz="1688" kern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1FB933-0421-4DF7-86C4-71CE1C0DC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8398" y="4902594"/>
            <a:ext cx="494407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vi-VN" sz="22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</a:t>
            </a:r>
            <a:r>
              <a:rPr lang="en-US" altLang="vi-VN"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 THỨC </a:t>
            </a:r>
            <a:r>
              <a:rPr lang="en-US" altLang="vi-VN" sz="22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BẢN ĐỂ </a:t>
            </a:r>
            <a:r>
              <a:rPr lang="en-US" altLang="vi-VN"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PHỐI VÀ SỬ DỤNG </a:t>
            </a:r>
            <a:r>
              <a:rPr lang="en-US" altLang="vi-VN" sz="22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NGUỒN </a:t>
            </a:r>
            <a:r>
              <a:rPr lang="en-US" altLang="vi-VN" sz="225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VỐN, SLĐ, TÀI NGUYÊN</a:t>
            </a:r>
            <a:r>
              <a:rPr lang="en-US" altLang="vi-VN" sz="22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,.. HIỆU QUẢ</a:t>
            </a:r>
          </a:p>
        </p:txBody>
      </p:sp>
    </p:spTree>
    <p:extLst>
      <p:ext uri="{BB962C8B-B14F-4D97-AF65-F5344CB8AC3E}">
        <p14:creationId xmlns:p14="http://schemas.microsoft.com/office/powerpoint/2010/main" val="23740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 animBg="1"/>
      <p:bldP spid="21" grpId="0" animBg="1"/>
      <p:bldP spid="25" grpId="0" animBg="1"/>
      <p:bldP spid="27" grpId="0"/>
      <p:bldP spid="28" grpId="0" animBg="1"/>
      <p:bldP spid="29" grpId="0"/>
      <p:bldP spid="30" grpId="0"/>
      <p:bldP spid="31" grpId="0"/>
      <p:bldP spid="32" grpId="0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BC651A-0948-4B7F-982B-66697D4BFBB4}"/>
              </a:ext>
            </a:extLst>
          </p:cNvPr>
          <p:cNvSpPr/>
          <p:nvPr/>
        </p:nvSpPr>
        <p:spPr>
          <a:xfrm>
            <a:off x="2943698" y="1718548"/>
            <a:ext cx="3037838" cy="13115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vi-VN" sz="2641" dirty="0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A.Smith đã </a:t>
            </a:r>
            <a:r>
              <a:rPr lang="en-US" sz="2641" dirty="0" err="1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641" dirty="0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i="1" dirty="0" err="1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641" i="1" dirty="0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i="1" dirty="0" err="1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641" i="1" dirty="0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i="1" dirty="0" err="1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641" i="1" dirty="0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41" i="1" dirty="0" err="1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641" i="1" dirty="0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41" i="1" dirty="0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như “bàn tay vô hình”</a:t>
            </a:r>
            <a:endParaRPr lang="en-US" sz="2641" i="1" dirty="0">
              <a:ln w="1905">
                <a:solidFill>
                  <a:srgbClr val="A50021"/>
                </a:solidFill>
              </a:ln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88567-0914-4F44-86FA-78A4A63CE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73" y="120551"/>
            <a:ext cx="2573239" cy="318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F82C09-52AE-4F7F-9A4C-34AC34D5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53" y="537270"/>
            <a:ext cx="2361902" cy="276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64203-86D6-419C-8164-733ECC657332}"/>
              </a:ext>
            </a:extLst>
          </p:cNvPr>
          <p:cNvSpPr/>
          <p:nvPr/>
        </p:nvSpPr>
        <p:spPr>
          <a:xfrm>
            <a:off x="8728793" y="2207763"/>
            <a:ext cx="2930403" cy="905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2641" dirty="0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Thuyết </a:t>
            </a:r>
            <a:r>
              <a:rPr lang="vi-VN" sz="2641" i="1" dirty="0">
                <a:ln w="1905">
                  <a:solidFill>
                    <a:srgbClr val="A5002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“bàn tay hữu hình”</a:t>
            </a:r>
            <a:endParaRPr lang="en-US" sz="2641" i="1" dirty="0">
              <a:ln w="1905">
                <a:solidFill>
                  <a:srgbClr val="A50021"/>
                </a:solidFill>
              </a:ln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42F50-F6CE-42DF-9C2E-6E42867B1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555" y="3555504"/>
            <a:ext cx="3598664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vi-VN" sz="2625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altLang="vi-VN" sz="262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altLang="vi-VN" sz="262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vi-VN" sz="262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altLang="vi-VN" sz="262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vi-VN" sz="262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NN (</a:t>
            </a:r>
            <a:r>
              <a:rPr lang="en-US" altLang="vi-VN" sz="2625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thuế</a:t>
            </a:r>
            <a:r>
              <a:rPr lang="en-US" altLang="vi-VN" sz="262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vi-VN" sz="262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sz="2625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vi-VN" sz="262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luật)</a:t>
            </a:r>
            <a:endParaRPr lang="vi-VN" altLang="vi-VN" sz="2625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own Arrow 6">
            <a:extLst>
              <a:ext uri="{FF2B5EF4-FFF2-40B4-BE49-F238E27FC236}">
                <a16:creationId xmlns:a16="http://schemas.microsoft.com/office/drawing/2014/main" id="{919DD5EE-7949-4D59-B7B6-F687E8E2C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3208" y="3107531"/>
            <a:ext cx="608707" cy="55959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1981"/>
          </a:p>
        </p:txBody>
      </p:sp>
      <p:sp>
        <p:nvSpPr>
          <p:cNvPr id="15" name="Down Arrow 6">
            <a:extLst>
              <a:ext uri="{FF2B5EF4-FFF2-40B4-BE49-F238E27FC236}">
                <a16:creationId xmlns:a16="http://schemas.microsoft.com/office/drawing/2014/main" id="{57D9E7AE-C653-476E-933B-881A6C1F9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055" y="3001864"/>
            <a:ext cx="607219" cy="55959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198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2449C-EA81-46C5-86F7-B52B4C623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4024" y="3610570"/>
            <a:ext cx="3597176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vi-VN" sz="2625" i="1">
                <a:latin typeface="Times New Roman" panose="02020603050405020304" pitchFamily="18" charset="0"/>
                <a:cs typeface="Times New Roman" panose="02020603050405020304" pitchFamily="18" charset="0"/>
              </a:rPr>
              <a:t>Lợi ích</a:t>
            </a:r>
            <a:endParaRPr lang="vi-VN" altLang="vi-VN" sz="2625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97DC9-349E-4007-8B02-746039D68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6216" y="4842867"/>
            <a:ext cx="4176117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vi-VN" sz="2625" i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Nhược điểm: </a:t>
            </a:r>
          </a:p>
          <a:p>
            <a:pPr algn="just"/>
            <a:r>
              <a:rPr lang="en-US" altLang="vi-VN" sz="2625" i="1">
                <a:latin typeface="Times New Roman" panose="02020603050405020304" pitchFamily="18" charset="0"/>
                <a:cs typeface="Times New Roman" panose="02020603050405020304" pitchFamily="18" charset="0"/>
              </a:rPr>
              <a:t>  - Đầu cơ,</a:t>
            </a:r>
          </a:p>
          <a:p>
            <a:pPr algn="just"/>
            <a:r>
              <a:rPr lang="en-US" altLang="vi-VN" sz="2625" i="1">
                <a:latin typeface="Times New Roman" panose="02020603050405020304" pitchFamily="18" charset="0"/>
                <a:cs typeface="Times New Roman" panose="02020603050405020304" pitchFamily="18" charset="0"/>
              </a:rPr>
              <a:t> - Bóng bóng tài chính,</a:t>
            </a:r>
          </a:p>
          <a:p>
            <a:pPr algn="just"/>
            <a:r>
              <a:rPr lang="en-US" altLang="vi-VN" sz="2625" i="1">
                <a:latin typeface="Times New Roman" panose="02020603050405020304" pitchFamily="18" charset="0"/>
                <a:cs typeface="Times New Roman" panose="02020603050405020304" pitchFamily="18" charset="0"/>
              </a:rPr>
              <a:t> - Khủng hoảng theo chu kỳ</a:t>
            </a:r>
            <a:endParaRPr lang="vi-VN" altLang="vi-VN" sz="2625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E17BB6-4A5F-4331-AC55-5BCC27C5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204" y="4536281"/>
            <a:ext cx="2808387" cy="232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0B7958-12E9-4FF9-860E-1F095D0A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9" y="3714750"/>
            <a:ext cx="232023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1875</Words>
  <Application>Microsoft Office PowerPoint</Application>
  <PresentationFormat>Widescreen</PresentationFormat>
  <Paragraphs>244</Paragraphs>
  <Slides>27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.VnArabia</vt:lpstr>
      <vt:lpstr>Algerian</vt:lpstr>
      <vt:lpstr>Arial</vt:lpstr>
      <vt:lpstr>Berlin Sans FB Demi</vt:lpstr>
      <vt:lpstr>Calibri</vt:lpstr>
      <vt:lpstr>Calibri Light</vt:lpstr>
      <vt:lpstr>Tahoma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Trương Thi Chuyền</dc:creator>
  <cp:lastModifiedBy>Truong Le Dinh</cp:lastModifiedBy>
  <cp:revision>6</cp:revision>
  <dcterms:created xsi:type="dcterms:W3CDTF">2021-09-06T09:58:58Z</dcterms:created>
  <dcterms:modified xsi:type="dcterms:W3CDTF">2021-10-30T02:18:25Z</dcterms:modified>
</cp:coreProperties>
</file>